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32" r:id="rId2"/>
    <p:sldId id="334" r:id="rId3"/>
    <p:sldId id="337" r:id="rId4"/>
    <p:sldId id="339" r:id="rId5"/>
    <p:sldId id="340" r:id="rId6"/>
    <p:sldId id="341" r:id="rId7"/>
    <p:sldId id="346" r:id="rId8"/>
    <p:sldId id="342" r:id="rId9"/>
    <p:sldId id="343" r:id="rId10"/>
    <p:sldId id="345" r:id="rId11"/>
    <p:sldId id="344" r:id="rId12"/>
    <p:sldId id="347" r:id="rId13"/>
    <p:sldId id="34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02E"/>
    <a:srgbClr val="474747"/>
    <a:srgbClr val="EA8F00"/>
    <a:srgbClr val="940C72"/>
    <a:srgbClr val="241866"/>
    <a:srgbClr val="FBFBFD"/>
    <a:srgbClr val="FCFCFD"/>
    <a:srgbClr val="FDFDFD"/>
    <a:srgbClr val="FFFFFF"/>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650" autoAdjust="0"/>
  </p:normalViewPr>
  <p:slideViewPr>
    <p:cSldViewPr snapToGrid="0" snapToObjects="1">
      <p:cViewPr varScale="1">
        <p:scale>
          <a:sx n="64" d="100"/>
          <a:sy n="64" d="100"/>
        </p:scale>
        <p:origin x="1340" y="32"/>
      </p:cViewPr>
      <p:guideLst>
        <p:guide orient="horz" pos="2158"/>
        <p:guide pos="2880"/>
      </p:guideLst>
    </p:cSldViewPr>
  </p:slideViewPr>
  <p:outlineViewPr>
    <p:cViewPr>
      <p:scale>
        <a:sx n="33" d="100"/>
        <a:sy n="33" d="100"/>
      </p:scale>
      <p:origin x="0" y="229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460324-399B-E044-B7AB-24BBE3670693}" type="datetimeFigureOut">
              <a:rPr lang="nl-NL" smtClean="0"/>
              <a:t>25-7-2018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39251E-53F1-FC41-8C35-4A7AA1F42D14}" type="slidenum">
              <a:rPr lang="nl-NL" smtClean="0"/>
              <a:t>‹#›</a:t>
            </a:fld>
            <a:endParaRPr lang="nl-NL"/>
          </a:p>
        </p:txBody>
      </p:sp>
    </p:spTree>
    <p:extLst>
      <p:ext uri="{BB962C8B-B14F-4D97-AF65-F5344CB8AC3E}">
        <p14:creationId xmlns:p14="http://schemas.microsoft.com/office/powerpoint/2010/main" val="2412916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26358-5A07-BF4D-A2AB-14C0FB991A39}" type="datetimeFigureOut">
              <a:rPr lang="en-US" smtClean="0"/>
              <a:t>7/24/2018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E482-F2E1-AE4E-B7AD-A6CBD907DFA8}" type="slidenum">
              <a:rPr lang="en-US" smtClean="0"/>
              <a:t>‹#›</a:t>
            </a:fld>
            <a:endParaRPr lang="en-US"/>
          </a:p>
        </p:txBody>
      </p:sp>
    </p:spTree>
    <p:extLst>
      <p:ext uri="{BB962C8B-B14F-4D97-AF65-F5344CB8AC3E}">
        <p14:creationId xmlns:p14="http://schemas.microsoft.com/office/powerpoint/2010/main" val="30716871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BDD64-15B5-44F5-8869-AE138DFC08EF}" type="slidenum">
              <a:rPr lang="en-US" smtClean="0"/>
              <a:t>5</a:t>
            </a:fld>
            <a:endParaRPr lang="en-US" dirty="0"/>
          </a:p>
        </p:txBody>
      </p:sp>
    </p:spTree>
    <p:extLst>
      <p:ext uri="{BB962C8B-B14F-4D97-AF65-F5344CB8AC3E}">
        <p14:creationId xmlns:p14="http://schemas.microsoft.com/office/powerpoint/2010/main" val="341041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p>
        </p:txBody>
      </p:sp>
      <p:sp>
        <p:nvSpPr>
          <p:cNvPr id="4" name="Slide Number Placeholder 3"/>
          <p:cNvSpPr>
            <a:spLocks noGrp="1"/>
          </p:cNvSpPr>
          <p:nvPr>
            <p:ph type="sldNum" sz="quarter" idx="10"/>
          </p:nvPr>
        </p:nvSpPr>
        <p:spPr/>
        <p:txBody>
          <a:bodyPr/>
          <a:lstStyle/>
          <a:p>
            <a:fld id="{0B5BDD64-15B5-44F5-8869-AE138DFC08EF}" type="slidenum">
              <a:rPr lang="en-US" smtClean="0"/>
              <a:t>6</a:t>
            </a:fld>
            <a:endParaRPr lang="en-US" dirty="0"/>
          </a:p>
        </p:txBody>
      </p:sp>
    </p:spTree>
    <p:extLst>
      <p:ext uri="{BB962C8B-B14F-4D97-AF65-F5344CB8AC3E}">
        <p14:creationId xmlns:p14="http://schemas.microsoft.com/office/powerpoint/2010/main" val="343029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p>
        </p:txBody>
      </p:sp>
      <p:sp>
        <p:nvSpPr>
          <p:cNvPr id="4" name="Slide Number Placeholder 3"/>
          <p:cNvSpPr>
            <a:spLocks noGrp="1"/>
          </p:cNvSpPr>
          <p:nvPr>
            <p:ph type="sldNum" sz="quarter" idx="10"/>
          </p:nvPr>
        </p:nvSpPr>
        <p:spPr/>
        <p:txBody>
          <a:bodyPr/>
          <a:lstStyle/>
          <a:p>
            <a:fld id="{0B5BDD64-15B5-44F5-8869-AE138DFC08EF}" type="slidenum">
              <a:rPr lang="en-US" smtClean="0"/>
              <a:t>7</a:t>
            </a:fld>
            <a:endParaRPr lang="en-US" dirty="0"/>
          </a:p>
        </p:txBody>
      </p:sp>
    </p:spTree>
    <p:extLst>
      <p:ext uri="{BB962C8B-B14F-4D97-AF65-F5344CB8AC3E}">
        <p14:creationId xmlns:p14="http://schemas.microsoft.com/office/powerpoint/2010/main" val="100888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p>
        </p:txBody>
      </p:sp>
      <p:sp>
        <p:nvSpPr>
          <p:cNvPr id="4" name="Slide Number Placeholder 3"/>
          <p:cNvSpPr>
            <a:spLocks noGrp="1"/>
          </p:cNvSpPr>
          <p:nvPr>
            <p:ph type="sldNum" sz="quarter" idx="10"/>
          </p:nvPr>
        </p:nvSpPr>
        <p:spPr/>
        <p:txBody>
          <a:bodyPr/>
          <a:lstStyle/>
          <a:p>
            <a:fld id="{0B5BDD64-15B5-44F5-8869-AE138DFC08EF}" type="slidenum">
              <a:rPr lang="en-US" smtClean="0"/>
              <a:t>8</a:t>
            </a:fld>
            <a:endParaRPr lang="en-US" dirty="0"/>
          </a:p>
        </p:txBody>
      </p:sp>
    </p:spTree>
    <p:extLst>
      <p:ext uri="{BB962C8B-B14F-4D97-AF65-F5344CB8AC3E}">
        <p14:creationId xmlns:p14="http://schemas.microsoft.com/office/powerpoint/2010/main" val="152011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t>
            </a:r>
          </a:p>
        </p:txBody>
      </p:sp>
      <p:sp>
        <p:nvSpPr>
          <p:cNvPr id="4" name="Slide Number Placeholder 3"/>
          <p:cNvSpPr>
            <a:spLocks noGrp="1"/>
          </p:cNvSpPr>
          <p:nvPr>
            <p:ph type="sldNum" sz="quarter" idx="10"/>
          </p:nvPr>
        </p:nvSpPr>
        <p:spPr/>
        <p:txBody>
          <a:bodyPr/>
          <a:lstStyle/>
          <a:p>
            <a:fld id="{0B5BDD64-15B5-44F5-8869-AE138DFC08EF}" type="slidenum">
              <a:rPr lang="en-US" smtClean="0"/>
              <a:t>13</a:t>
            </a:fld>
            <a:endParaRPr lang="en-US" dirty="0"/>
          </a:p>
        </p:txBody>
      </p:sp>
    </p:spTree>
    <p:extLst>
      <p:ext uri="{BB962C8B-B14F-4D97-AF65-F5344CB8AC3E}">
        <p14:creationId xmlns:p14="http://schemas.microsoft.com/office/powerpoint/2010/main" val="3831270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Afbeelding 5" descr="WOL140117_491_ppt.jpg"/>
          <p:cNvPicPr>
            <a:picLocks noChangeAspect="1"/>
          </p:cNvPicPr>
          <p:nvPr userDrawn="1"/>
        </p:nvPicPr>
        <p:blipFill rotWithShape="1">
          <a:blip r:embed="rId2">
            <a:extLst>
              <a:ext uri="{28A0092B-C50C-407E-A947-70E740481C1C}">
                <a14:useLocalDpi xmlns:a14="http://schemas.microsoft.com/office/drawing/2010/main" val="0"/>
              </a:ext>
            </a:extLst>
          </a:blip>
          <a:srcRect l="34039" t="22031" r="1" b="2"/>
          <a:stretch/>
        </p:blipFill>
        <p:spPr>
          <a:xfrm>
            <a:off x="432000" y="0"/>
            <a:ext cx="8712000" cy="6863300"/>
          </a:xfrm>
          <a:prstGeom prst="rect">
            <a:avLst/>
          </a:prstGeom>
        </p:spPr>
      </p:pic>
      <p:sp>
        <p:nvSpPr>
          <p:cNvPr id="8" name="Rectangle 13"/>
          <p:cNvSpPr/>
          <p:nvPr userDrawn="1"/>
        </p:nvSpPr>
        <p:spPr>
          <a:xfrm>
            <a:off x="2743200" y="4652630"/>
            <a:ext cx="36576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8"/>
          <p:cNvSpPr/>
          <p:nvPr userDrawn="1"/>
        </p:nvSpPr>
        <p:spPr>
          <a:xfrm>
            <a:off x="0" y="2288015"/>
            <a:ext cx="50292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364263" y="2514601"/>
            <a:ext cx="4461737" cy="1582686"/>
          </a:xfrm>
        </p:spPr>
        <p:txBody>
          <a:bodyPr anchor="t">
            <a:noAutofit/>
          </a:bodyPr>
          <a:lstStyle>
            <a:lvl1pPr>
              <a:defRPr sz="3600" b="0">
                <a:solidFill>
                  <a:schemeClr val="bg1"/>
                </a:solidFill>
              </a:defRPr>
            </a:lvl1pPr>
          </a:lstStyle>
          <a:p>
            <a:r>
              <a:rPr lang="en-US" dirty="0"/>
              <a:t>Click to edit</a:t>
            </a:r>
            <a:br>
              <a:rPr lang="en-US" dirty="0"/>
            </a:br>
            <a:r>
              <a:rPr lang="en-US" dirty="0"/>
              <a:t>title</a:t>
            </a:r>
          </a:p>
        </p:txBody>
      </p:sp>
      <p:sp>
        <p:nvSpPr>
          <p:cNvPr id="12" name="Date Placeholder 3"/>
          <p:cNvSpPr>
            <a:spLocks noGrp="1"/>
          </p:cNvSpPr>
          <p:nvPr>
            <p:ph type="dt" sz="half" idx="10"/>
          </p:nvPr>
        </p:nvSpPr>
        <p:spPr>
          <a:xfrm>
            <a:off x="372530" y="4492253"/>
            <a:ext cx="2226435" cy="365125"/>
          </a:xfrm>
          <a:prstGeom prst="rect">
            <a:avLst/>
          </a:prstGeom>
        </p:spPr>
        <p:txBody>
          <a:bodyPr/>
          <a:lstStyle>
            <a:lvl1pPr>
              <a:defRPr sz="1600">
                <a:solidFill>
                  <a:schemeClr val="bg1"/>
                </a:solidFill>
              </a:defRPr>
            </a:lvl1pPr>
          </a:lstStyle>
          <a:p>
            <a:endParaRPr lang="en-US" dirty="0"/>
          </a:p>
        </p:txBody>
      </p:sp>
      <p:pic>
        <p:nvPicPr>
          <p:cNvPr id="9" name="Afbeelding 8" descr="WK_H_01_Pos_RGB_2400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199" y="5039354"/>
            <a:ext cx="3657601" cy="984875"/>
          </a:xfrm>
          <a:prstGeom prst="rect">
            <a:avLst/>
          </a:prstGeom>
        </p:spPr>
      </p:pic>
      <p:sp>
        <p:nvSpPr>
          <p:cNvPr id="14" name="Tijdelijke aanduiding voor tekst 2"/>
          <p:cNvSpPr>
            <a:spLocks noGrp="1"/>
          </p:cNvSpPr>
          <p:nvPr>
            <p:ph type="body" sz="quarter" idx="11" hasCustomPrompt="1"/>
          </p:nvPr>
        </p:nvSpPr>
        <p:spPr>
          <a:xfrm>
            <a:off x="363538" y="4097288"/>
            <a:ext cx="4462462" cy="394966"/>
          </a:xfrm>
        </p:spPr>
        <p:txBody>
          <a:bodyPr>
            <a:normAutofit/>
          </a:bodyPr>
          <a:lstStyle>
            <a:lvl1pPr marL="0" indent="0">
              <a:spcBef>
                <a:spcPts val="0"/>
              </a:spcBef>
              <a:buFontTx/>
              <a:buNone/>
              <a:defRPr sz="1800">
                <a:solidFill>
                  <a:schemeClr val="bg1"/>
                </a:solidFill>
              </a:defRPr>
            </a:lvl1pPr>
          </a:lstStyle>
          <a:p>
            <a:pPr lvl="0"/>
            <a:r>
              <a:rPr lang="nl-NL" dirty="0"/>
              <a:t>Click to edit name of presenter</a:t>
            </a:r>
          </a:p>
        </p:txBody>
      </p:sp>
    </p:spTree>
    <p:extLst>
      <p:ext uri="{BB962C8B-B14F-4D97-AF65-F5344CB8AC3E}">
        <p14:creationId xmlns:p14="http://schemas.microsoft.com/office/powerpoint/2010/main" val="296252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5511" r="11095"/>
          <a:stretch/>
        </p:blipFill>
        <p:spPr>
          <a:xfrm>
            <a:off x="-574828" y="0"/>
            <a:ext cx="9718828" cy="6857999"/>
          </a:xfrm>
          <a:prstGeom prst="rect">
            <a:avLst/>
          </a:prstGeom>
        </p:spPr>
      </p:pic>
      <p:sp>
        <p:nvSpPr>
          <p:cNvPr id="13" name="Rectangle 13"/>
          <p:cNvSpPr/>
          <p:nvPr userDrawn="1"/>
        </p:nvSpPr>
        <p:spPr>
          <a:xfrm>
            <a:off x="2743200" y="4652630"/>
            <a:ext cx="36576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8"/>
          <p:cNvSpPr/>
          <p:nvPr userDrawn="1"/>
        </p:nvSpPr>
        <p:spPr>
          <a:xfrm>
            <a:off x="0" y="2288015"/>
            <a:ext cx="50292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364263" y="2514601"/>
            <a:ext cx="4461737" cy="1582686"/>
          </a:xfrm>
        </p:spPr>
        <p:txBody>
          <a:bodyPr anchor="t">
            <a:noAutofit/>
          </a:bodyPr>
          <a:lstStyle>
            <a:lvl1pPr>
              <a:defRPr sz="3600" b="0">
                <a:solidFill>
                  <a:schemeClr val="bg1"/>
                </a:solidFill>
              </a:defRPr>
            </a:lvl1pPr>
          </a:lstStyle>
          <a:p>
            <a:r>
              <a:rPr lang="en-US" dirty="0"/>
              <a:t>Click to edit</a:t>
            </a:r>
            <a:br>
              <a:rPr lang="en-US" dirty="0"/>
            </a:br>
            <a:r>
              <a:rPr lang="en-US" dirty="0"/>
              <a:t>title</a:t>
            </a:r>
          </a:p>
        </p:txBody>
      </p:sp>
      <p:pic>
        <p:nvPicPr>
          <p:cNvPr id="19" name="Afbeelding 18" descr="WK_H_01_Pos_RGB_2400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199" y="5039354"/>
            <a:ext cx="3657601" cy="984875"/>
          </a:xfrm>
          <a:prstGeom prst="rect">
            <a:avLst/>
          </a:prstGeom>
        </p:spPr>
      </p:pic>
      <p:sp>
        <p:nvSpPr>
          <p:cNvPr id="20" name="Tijdelijke aanduiding voor tekst 2"/>
          <p:cNvSpPr>
            <a:spLocks noGrp="1"/>
          </p:cNvSpPr>
          <p:nvPr>
            <p:ph type="body" sz="quarter" idx="11" hasCustomPrompt="1"/>
          </p:nvPr>
        </p:nvSpPr>
        <p:spPr>
          <a:xfrm>
            <a:off x="363538" y="4097288"/>
            <a:ext cx="4462462" cy="394966"/>
          </a:xfrm>
        </p:spPr>
        <p:txBody>
          <a:bodyPr>
            <a:normAutofit/>
          </a:bodyPr>
          <a:lstStyle>
            <a:lvl1pPr marL="0" indent="0">
              <a:spcBef>
                <a:spcPts val="0"/>
              </a:spcBef>
              <a:buFontTx/>
              <a:buNone/>
              <a:defRPr sz="1800">
                <a:solidFill>
                  <a:schemeClr val="bg1"/>
                </a:solidFill>
              </a:defRPr>
            </a:lvl1pPr>
          </a:lstStyle>
          <a:p>
            <a:pPr lvl="0"/>
            <a:r>
              <a:rPr lang="nl-NL" dirty="0"/>
              <a:t>Click to edit name of presenter</a:t>
            </a:r>
          </a:p>
        </p:txBody>
      </p:sp>
      <p:sp>
        <p:nvSpPr>
          <p:cNvPr id="9" name="Tijdelijke aanduiding voor tekst 2"/>
          <p:cNvSpPr>
            <a:spLocks noGrp="1"/>
          </p:cNvSpPr>
          <p:nvPr>
            <p:ph type="body" sz="quarter" idx="12" hasCustomPrompt="1"/>
          </p:nvPr>
        </p:nvSpPr>
        <p:spPr>
          <a:xfrm>
            <a:off x="363539" y="4492254"/>
            <a:ext cx="2189162" cy="365124"/>
          </a:xfrm>
        </p:spPr>
        <p:txBody>
          <a:bodyPr>
            <a:noAutofit/>
          </a:bodyPr>
          <a:lstStyle>
            <a:lvl1pPr marL="0" indent="0">
              <a:buFontTx/>
              <a:buNone/>
              <a:defRPr sz="1600" baseline="0">
                <a:solidFill>
                  <a:schemeClr val="bg2"/>
                </a:solidFill>
              </a:defRPr>
            </a:lvl1pPr>
            <a:lvl2pPr marL="406400" indent="0">
              <a:buFontTx/>
              <a:buNone/>
              <a:defRPr sz="1400" baseline="0">
                <a:solidFill>
                  <a:schemeClr val="bg2"/>
                </a:solidFill>
              </a:defRPr>
            </a:lvl2pPr>
            <a:lvl3pPr marL="762000" indent="0">
              <a:buFontTx/>
              <a:buNone/>
              <a:defRPr sz="1400" baseline="0">
                <a:solidFill>
                  <a:schemeClr val="bg2"/>
                </a:solidFill>
              </a:defRPr>
            </a:lvl3pPr>
            <a:lvl4pPr marL="1117600" indent="0">
              <a:buFontTx/>
              <a:buNone/>
              <a:defRPr sz="1400" baseline="0">
                <a:solidFill>
                  <a:schemeClr val="bg2"/>
                </a:solidFill>
              </a:defRPr>
            </a:lvl4pPr>
            <a:lvl5pPr marL="1828800" indent="0">
              <a:buFontTx/>
              <a:buNone/>
              <a:defRPr sz="1400" baseline="0">
                <a:solidFill>
                  <a:schemeClr val="bg2"/>
                </a:solidFill>
              </a:defRPr>
            </a:lvl5pPr>
          </a:lstStyle>
          <a:p>
            <a:pPr lvl="0"/>
            <a:r>
              <a:rPr lang="nl-NL" dirty="0"/>
              <a:t>Date</a:t>
            </a:r>
          </a:p>
        </p:txBody>
      </p:sp>
    </p:spTree>
    <p:extLst>
      <p:ext uri="{BB962C8B-B14F-4D97-AF65-F5344CB8AC3E}">
        <p14:creationId xmlns:p14="http://schemas.microsoft.com/office/powerpoint/2010/main" val="45435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marL="1737360" indent="-301752">
              <a:spcBef>
                <a:spcPts val="576"/>
              </a:spcBef>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en-US" dirty="0"/>
              <a:t>Legal Education – NSM – July 2018 </a:t>
            </a:r>
          </a:p>
        </p:txBody>
      </p:sp>
      <p:sp>
        <p:nvSpPr>
          <p:cNvPr id="6" name="Slide Number Placeholder 5"/>
          <p:cNvSpPr>
            <a:spLocks noGrp="1"/>
          </p:cNvSpPr>
          <p:nvPr>
            <p:ph type="sldNum" sz="quarter" idx="12"/>
          </p:nvPr>
        </p:nvSpPr>
        <p:spPr/>
        <p:txBody>
          <a:bodyPr/>
          <a:lstStyle>
            <a:lvl1pPr>
              <a:defRPr sz="1200"/>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191181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Breaker 2">
    <p:spTree>
      <p:nvGrpSpPr>
        <p:cNvPr id="1" name=""/>
        <p:cNvGrpSpPr/>
        <p:nvPr/>
      </p:nvGrpSpPr>
      <p:grpSpPr>
        <a:xfrm>
          <a:off x="0" y="0"/>
          <a:ext cx="0" cy="0"/>
          <a:chOff x="0" y="0"/>
          <a:chExt cx="0" cy="0"/>
        </a:xfrm>
      </p:grpSpPr>
      <p:sp>
        <p:nvSpPr>
          <p:cNvPr id="5" name="Rectangle 7"/>
          <p:cNvSpPr/>
          <p:nvPr userDrawn="1"/>
        </p:nvSpPr>
        <p:spPr>
          <a:xfrm>
            <a:off x="457200" y="0"/>
            <a:ext cx="86868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7"/>
          <p:cNvSpPr/>
          <p:nvPr userDrawn="1"/>
        </p:nvSpPr>
        <p:spPr>
          <a:xfrm>
            <a:off x="457200" y="457200"/>
            <a:ext cx="8225366"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859536" y="227948"/>
            <a:ext cx="7632531" cy="1143652"/>
          </a:xfrm>
        </p:spPr>
        <p:txBody>
          <a:bodyPr anchor="ctr" anchorCtr="0">
            <a:normAutofit/>
          </a:bodyPr>
          <a:lstStyle>
            <a:lvl1pPr algn="l">
              <a:defRPr sz="4000" b="0" cap="none">
                <a:solidFill>
                  <a:schemeClr val="bg2"/>
                </a:solidFill>
              </a:defRPr>
            </a:lvl1pPr>
          </a:lstStyle>
          <a:p>
            <a:r>
              <a:rPr lang="en-US" dirty="0"/>
              <a:t>Click to edit</a:t>
            </a:r>
          </a:p>
        </p:txBody>
      </p:sp>
      <p:sp>
        <p:nvSpPr>
          <p:cNvPr id="9" name="Content Placeholder 2"/>
          <p:cNvSpPr>
            <a:spLocks noGrp="1"/>
          </p:cNvSpPr>
          <p:nvPr>
            <p:ph idx="1"/>
          </p:nvPr>
        </p:nvSpPr>
        <p:spPr>
          <a:xfrm>
            <a:off x="914400" y="1600200"/>
            <a:ext cx="7768166" cy="366606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marL="1737360" indent="-301752">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hthoek 5"/>
          <p:cNvSpPr/>
          <p:nvPr userDrawn="1"/>
        </p:nvSpPr>
        <p:spPr>
          <a:xfrm>
            <a:off x="0" y="457200"/>
            <a:ext cx="4572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p14="http://schemas.microsoft.com/office/powerpoint/2010/main" val="58772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Breaker 1">
    <p:spTree>
      <p:nvGrpSpPr>
        <p:cNvPr id="1" name=""/>
        <p:cNvGrpSpPr/>
        <p:nvPr/>
      </p:nvGrpSpPr>
      <p:grpSpPr>
        <a:xfrm>
          <a:off x="0" y="0"/>
          <a:ext cx="0" cy="0"/>
          <a:chOff x="0" y="0"/>
          <a:chExt cx="0" cy="0"/>
        </a:xfrm>
      </p:grpSpPr>
      <p:sp>
        <p:nvSpPr>
          <p:cNvPr id="5" name="Rectangle 7"/>
          <p:cNvSpPr/>
          <p:nvPr userDrawn="1"/>
        </p:nvSpPr>
        <p:spPr>
          <a:xfrm>
            <a:off x="457200" y="0"/>
            <a:ext cx="8686800" cy="6172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7"/>
          <p:cNvSpPr/>
          <p:nvPr userDrawn="1"/>
        </p:nvSpPr>
        <p:spPr>
          <a:xfrm>
            <a:off x="457200" y="457200"/>
            <a:ext cx="8225366" cy="914400"/>
          </a:xfrm>
          <a:prstGeom prst="rect">
            <a:avLst/>
          </a:prstGeom>
          <a:solidFill>
            <a:srgbClr val="409B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59536" y="228600"/>
            <a:ext cx="7632531" cy="1143652"/>
          </a:xfrm>
        </p:spPr>
        <p:txBody>
          <a:bodyPr anchor="ctr" anchorCtr="0">
            <a:normAutofit/>
          </a:bodyPr>
          <a:lstStyle>
            <a:lvl1pPr algn="l">
              <a:defRPr sz="4000" b="0" cap="none">
                <a:solidFill>
                  <a:schemeClr val="bg2"/>
                </a:solidFill>
              </a:defRPr>
            </a:lvl1pPr>
          </a:lstStyle>
          <a:p>
            <a:r>
              <a:rPr lang="en-US" dirty="0"/>
              <a:t>Click to edit</a:t>
            </a:r>
          </a:p>
        </p:txBody>
      </p:sp>
      <p:sp>
        <p:nvSpPr>
          <p:cNvPr id="6" name="Rechthoek 5"/>
          <p:cNvSpPr/>
          <p:nvPr userDrawn="1"/>
        </p:nvSpPr>
        <p:spPr>
          <a:xfrm>
            <a:off x="0" y="457200"/>
            <a:ext cx="457200" cy="914400"/>
          </a:xfrm>
          <a:prstGeom prst="rect">
            <a:avLst/>
          </a:prstGeom>
          <a:solidFill>
            <a:srgbClr val="7FC1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spTree>
    <p:extLst>
      <p:ext uri="{BB962C8B-B14F-4D97-AF65-F5344CB8AC3E}">
        <p14:creationId xmlns:p14="http://schemas.microsoft.com/office/powerpoint/2010/main" val="2228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Legal Education – NSM – July 2018 </a:t>
            </a:r>
          </a:p>
        </p:txBody>
      </p:sp>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266405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dirty="0"/>
              <a:t>Click to edit</a:t>
            </a:r>
          </a:p>
        </p:txBody>
      </p:sp>
      <p:sp>
        <p:nvSpPr>
          <p:cNvPr id="3" name="Content Placeholder 2"/>
          <p:cNvSpPr>
            <a:spLocks noGrp="1"/>
          </p:cNvSpPr>
          <p:nvPr>
            <p:ph sz="half" idx="1"/>
          </p:nvPr>
        </p:nvSpPr>
        <p:spPr>
          <a:xfrm>
            <a:off x="457200" y="1600201"/>
            <a:ext cx="4038600" cy="4403436"/>
          </a:xfrm>
        </p:spPr>
        <p:txBody>
          <a:bodyPr/>
          <a:lstStyle>
            <a:lvl1pPr>
              <a:buClr>
                <a:schemeClr val="tx1"/>
              </a:buCl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600201"/>
            <a:ext cx="4038600" cy="4403436"/>
          </a:xfrm>
        </p:spPr>
        <p:txBody>
          <a:bodyPr>
            <a:normAutofit/>
          </a:bodyPr>
          <a:lstStyle>
            <a:lvl1pPr>
              <a:buClr>
                <a:schemeClr val="tx1"/>
              </a:buCl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Legal Education – NSM – July 2018 </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29004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dirty="0"/>
              <a:t>Click to edit</a:t>
            </a:r>
          </a:p>
        </p:txBody>
      </p:sp>
      <p:sp>
        <p:nvSpPr>
          <p:cNvPr id="4" name="Footer Placeholder 3"/>
          <p:cNvSpPr>
            <a:spLocks noGrp="1"/>
          </p:cNvSpPr>
          <p:nvPr>
            <p:ph type="ftr" sz="quarter" idx="11"/>
          </p:nvPr>
        </p:nvSpPr>
        <p:spPr/>
        <p:txBody>
          <a:bodyPr/>
          <a:lstStyle/>
          <a:p>
            <a:r>
              <a:rPr lang="en-US" dirty="0"/>
              <a:t>Legal Education – NSM – July 2018 </a:t>
            </a:r>
          </a:p>
        </p:txBody>
      </p:sp>
      <p:sp>
        <p:nvSpPr>
          <p:cNvPr id="5" name="Slide Number Placeholder 4"/>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375007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Legal Education – NSM – July 2018 </a:t>
            </a:r>
          </a:p>
        </p:txBody>
      </p:sp>
      <p:sp>
        <p:nvSpPr>
          <p:cNvPr id="4" name="Slide Number Placeholder 3"/>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7364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15" name="Afbeelding 14" descr="GettyImages-187138582.jpg"/>
          <p:cNvPicPr>
            <a:picLocks noChangeAspect="1"/>
          </p:cNvPicPr>
          <p:nvPr userDrawn="1"/>
        </p:nvPicPr>
        <p:blipFill rotWithShape="1">
          <a:blip r:embed="rId2">
            <a:extLst>
              <a:ext uri="{28A0092B-C50C-407E-A947-70E740481C1C}">
                <a14:useLocalDpi xmlns:a14="http://schemas.microsoft.com/office/drawing/2010/main" val="0"/>
              </a:ext>
            </a:extLst>
          </a:blip>
          <a:srcRect r="11171"/>
          <a:stretch/>
        </p:blipFill>
        <p:spPr>
          <a:xfrm>
            <a:off x="1" y="0"/>
            <a:ext cx="9143999" cy="6858000"/>
          </a:xfrm>
          <a:prstGeom prst="rect">
            <a:avLst/>
          </a:prstGeom>
        </p:spPr>
      </p:pic>
      <p:sp>
        <p:nvSpPr>
          <p:cNvPr id="13" name="Rectangle 13"/>
          <p:cNvSpPr/>
          <p:nvPr userDrawn="1"/>
        </p:nvSpPr>
        <p:spPr>
          <a:xfrm>
            <a:off x="2743200" y="4652630"/>
            <a:ext cx="36576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8"/>
          <p:cNvSpPr/>
          <p:nvPr userDrawn="1"/>
        </p:nvSpPr>
        <p:spPr>
          <a:xfrm>
            <a:off x="0" y="2288015"/>
            <a:ext cx="5029200" cy="2743200"/>
          </a:xfrm>
          <a:prstGeom prst="rect">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364263" y="2514601"/>
            <a:ext cx="4461737" cy="1582686"/>
          </a:xfrm>
        </p:spPr>
        <p:txBody>
          <a:bodyPr anchor="t">
            <a:noAutofit/>
          </a:bodyPr>
          <a:lstStyle>
            <a:lvl1pPr>
              <a:defRPr sz="3600" b="0">
                <a:solidFill>
                  <a:schemeClr val="bg1"/>
                </a:solidFill>
              </a:defRPr>
            </a:lvl1pPr>
          </a:lstStyle>
          <a:p>
            <a:r>
              <a:rPr lang="en-US" dirty="0"/>
              <a:t>Click to edit</a:t>
            </a:r>
            <a:br>
              <a:rPr lang="en-US" dirty="0"/>
            </a:br>
            <a:r>
              <a:rPr lang="en-US" dirty="0"/>
              <a:t>title</a:t>
            </a:r>
          </a:p>
        </p:txBody>
      </p:sp>
      <p:pic>
        <p:nvPicPr>
          <p:cNvPr id="19" name="Afbeelding 18" descr="WK_H_01_Pos_RGB_2400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199" y="5039354"/>
            <a:ext cx="3657601" cy="984875"/>
          </a:xfrm>
          <a:prstGeom prst="rect">
            <a:avLst/>
          </a:prstGeom>
        </p:spPr>
      </p:pic>
      <p:sp>
        <p:nvSpPr>
          <p:cNvPr id="20" name="Tijdelijke aanduiding voor tekst 2"/>
          <p:cNvSpPr>
            <a:spLocks noGrp="1"/>
          </p:cNvSpPr>
          <p:nvPr>
            <p:ph type="body" sz="quarter" idx="11" hasCustomPrompt="1"/>
          </p:nvPr>
        </p:nvSpPr>
        <p:spPr>
          <a:xfrm>
            <a:off x="363538" y="4097288"/>
            <a:ext cx="4462462" cy="394966"/>
          </a:xfrm>
        </p:spPr>
        <p:txBody>
          <a:bodyPr>
            <a:normAutofit/>
          </a:bodyPr>
          <a:lstStyle>
            <a:lvl1pPr marL="0" indent="0">
              <a:spcBef>
                <a:spcPts val="0"/>
              </a:spcBef>
              <a:buFontTx/>
              <a:buNone/>
              <a:defRPr sz="1800">
                <a:solidFill>
                  <a:schemeClr val="bg1"/>
                </a:solidFill>
              </a:defRPr>
            </a:lvl1pPr>
          </a:lstStyle>
          <a:p>
            <a:pPr lvl="0"/>
            <a:r>
              <a:rPr lang="nl-NL" dirty="0"/>
              <a:t>Click to edit name of presenter</a:t>
            </a:r>
          </a:p>
        </p:txBody>
      </p:sp>
      <p:sp>
        <p:nvSpPr>
          <p:cNvPr id="9" name="Tijdelijke aanduiding voor tekst 2"/>
          <p:cNvSpPr>
            <a:spLocks noGrp="1"/>
          </p:cNvSpPr>
          <p:nvPr>
            <p:ph type="body" sz="quarter" idx="12" hasCustomPrompt="1"/>
          </p:nvPr>
        </p:nvSpPr>
        <p:spPr>
          <a:xfrm>
            <a:off x="363539" y="4492254"/>
            <a:ext cx="2189162" cy="365124"/>
          </a:xfrm>
        </p:spPr>
        <p:txBody>
          <a:bodyPr>
            <a:noAutofit/>
          </a:bodyPr>
          <a:lstStyle>
            <a:lvl1pPr marL="0" indent="0">
              <a:buFontTx/>
              <a:buNone/>
              <a:defRPr sz="1600" baseline="0">
                <a:solidFill>
                  <a:schemeClr val="bg2"/>
                </a:solidFill>
              </a:defRPr>
            </a:lvl1pPr>
            <a:lvl2pPr marL="406400" indent="0">
              <a:buFontTx/>
              <a:buNone/>
              <a:defRPr sz="1400" baseline="0">
                <a:solidFill>
                  <a:schemeClr val="bg2"/>
                </a:solidFill>
              </a:defRPr>
            </a:lvl2pPr>
            <a:lvl3pPr marL="762000" indent="0">
              <a:buFontTx/>
              <a:buNone/>
              <a:defRPr sz="1400" baseline="0">
                <a:solidFill>
                  <a:schemeClr val="bg2"/>
                </a:solidFill>
              </a:defRPr>
            </a:lvl3pPr>
            <a:lvl4pPr marL="1117600" indent="0">
              <a:buFontTx/>
              <a:buNone/>
              <a:defRPr sz="1400" baseline="0">
                <a:solidFill>
                  <a:schemeClr val="bg2"/>
                </a:solidFill>
              </a:defRPr>
            </a:lvl4pPr>
            <a:lvl5pPr marL="1828800" indent="0">
              <a:buFontTx/>
              <a:buNone/>
              <a:defRPr sz="1400" baseline="0">
                <a:solidFill>
                  <a:schemeClr val="bg2"/>
                </a:solidFill>
              </a:defRPr>
            </a:lvl5pPr>
          </a:lstStyle>
          <a:p>
            <a:pPr lvl="0"/>
            <a:r>
              <a:rPr lang="nl-NL" dirty="0"/>
              <a:t>Date</a:t>
            </a:r>
          </a:p>
        </p:txBody>
      </p:sp>
    </p:spTree>
    <p:extLst>
      <p:ext uri="{BB962C8B-B14F-4D97-AF65-F5344CB8AC3E}">
        <p14:creationId xmlns:p14="http://schemas.microsoft.com/office/powerpoint/2010/main" val="108234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474" y="229740"/>
            <a:ext cx="8374918" cy="1143000"/>
          </a:xfrm>
          <a:prstGeom prst="rect">
            <a:avLst/>
          </a:prstGeom>
        </p:spPr>
        <p:txBody>
          <a:bodyPr vert="horz" lIns="91440" tIns="45720" rIns="91440" bIns="45720" rtlCol="0" anchor="ctr">
            <a:normAutofit/>
          </a:bodyPr>
          <a:lstStyle/>
          <a:p>
            <a:r>
              <a:rPr lang="en-US" dirty="0"/>
              <a:t>Click to edit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5316518" y="6317866"/>
            <a:ext cx="2895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r>
              <a:rPr lang="en-US" dirty="0"/>
              <a:t>Legal Education – NSM – July 2018 </a:t>
            </a:r>
          </a:p>
        </p:txBody>
      </p:sp>
      <p:sp>
        <p:nvSpPr>
          <p:cNvPr id="6" name="Slide Number Placeholder 5"/>
          <p:cNvSpPr>
            <a:spLocks noGrp="1"/>
          </p:cNvSpPr>
          <p:nvPr>
            <p:ph type="sldNum" sz="quarter" idx="4"/>
          </p:nvPr>
        </p:nvSpPr>
        <p:spPr>
          <a:xfrm>
            <a:off x="8222784" y="6317866"/>
            <a:ext cx="489671" cy="365125"/>
          </a:xfrm>
          <a:prstGeom prst="rect">
            <a:avLst/>
          </a:prstGeom>
        </p:spPr>
        <p:txBody>
          <a:bodyPr vert="horz" lIns="91440" tIns="45720" rIns="91440" bIns="45720" rtlCol="0" anchor="ctr"/>
          <a:lstStyle>
            <a:lvl1pPr algn="r">
              <a:defRPr sz="1200">
                <a:solidFill>
                  <a:schemeClr val="tx2"/>
                </a:solidFill>
              </a:defRPr>
            </a:lvl1pPr>
          </a:lstStyle>
          <a:p>
            <a:fld id="{C3C3236D-FB65-584A-8227-5A449D06E62A}" type="slidenum">
              <a:rPr lang="en-US" smtClean="0"/>
              <a:pPr/>
              <a:t>‹#›</a:t>
            </a:fld>
            <a:endParaRPr lang="en-US" dirty="0"/>
          </a:p>
        </p:txBody>
      </p:sp>
      <p:cxnSp>
        <p:nvCxnSpPr>
          <p:cNvPr id="17" name="Straight Connector 16"/>
          <p:cNvCxnSpPr/>
          <p:nvPr userDrawn="1"/>
        </p:nvCxnSpPr>
        <p:spPr>
          <a:xfrm>
            <a:off x="508000" y="6128070"/>
            <a:ext cx="8128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Afbeelding 6" descr="WK_H_01_Pos_RGB_2400_Color.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49200" y="6156000"/>
            <a:ext cx="2257859" cy="607969"/>
          </a:xfrm>
          <a:prstGeom prst="rect">
            <a:avLst/>
          </a:prstGeom>
        </p:spPr>
      </p:pic>
    </p:spTree>
    <p:extLst>
      <p:ext uri="{BB962C8B-B14F-4D97-AF65-F5344CB8AC3E}">
        <p14:creationId xmlns:p14="http://schemas.microsoft.com/office/powerpoint/2010/main" val="42322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4" r:id="rId7"/>
    <p:sldLayoutId id="2147483655" r:id="rId8"/>
    <p:sldLayoutId id="2147483665" r:id="rId9"/>
    <p:sldLayoutId id="2147483666" r:id="rId10"/>
  </p:sldLayoutIdLst>
  <p:hf hdr="0"/>
  <p:txStyles>
    <p:titleStyle>
      <a:lvl1pPr algn="l" defTabSz="457200" rtl="0" eaLnBrk="1" latinLnBrk="0" hangingPunct="1">
        <a:spcBef>
          <a:spcPct val="0"/>
        </a:spcBef>
        <a:buNone/>
        <a:defRPr sz="4000" b="0" kern="1200">
          <a:solidFill>
            <a:schemeClr val="tx1"/>
          </a:solidFill>
          <a:latin typeface="+mj-lt"/>
          <a:ea typeface="+mj-ea"/>
          <a:cs typeface="+mj-cs"/>
        </a:defRPr>
      </a:lvl1pPr>
    </p:titleStyle>
    <p:bodyStyle>
      <a:lvl1pPr marL="304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1pPr>
      <a:lvl2pPr marL="7112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2pPr>
      <a:lvl3pPr marL="10668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3pPr>
      <a:lvl4pPr marL="1422400" indent="-304800" algn="l" defTabSz="457200" rtl="0" eaLnBrk="1" latinLnBrk="0" hangingPunct="1">
        <a:spcBef>
          <a:spcPct val="20000"/>
        </a:spcBef>
        <a:buClr>
          <a:schemeClr val="tx1"/>
        </a:buClr>
        <a:buFont typeface="Wingdings" charset="2"/>
        <a:buChar char="§"/>
        <a:defRPr sz="2400" kern="1200">
          <a:solidFill>
            <a:schemeClr val="tx2"/>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Criminal Procedure</a:t>
            </a:r>
            <a:br>
              <a:rPr lang="nl-NL" dirty="0"/>
            </a:br>
            <a:r>
              <a:rPr lang="nl-NL" dirty="0"/>
              <a:t>NSM Boston 2018</a:t>
            </a:r>
          </a:p>
        </p:txBody>
      </p:sp>
      <p:sp>
        <p:nvSpPr>
          <p:cNvPr id="3" name="Tijdelijke aanduiding voor tekst 2"/>
          <p:cNvSpPr>
            <a:spLocks noGrp="1"/>
          </p:cNvSpPr>
          <p:nvPr>
            <p:ph type="body" sz="quarter" idx="11"/>
          </p:nvPr>
        </p:nvSpPr>
        <p:spPr/>
        <p:txBody>
          <a:bodyPr/>
          <a:lstStyle/>
          <a:p>
            <a:r>
              <a:rPr lang="nl-NL" dirty="0"/>
              <a:t>Anton Yakovlev / Rick Mixter / Adam Jay</a:t>
            </a:r>
          </a:p>
        </p:txBody>
      </p:sp>
      <p:sp>
        <p:nvSpPr>
          <p:cNvPr id="4" name="Tijdelijke aanduiding voor tekst 3"/>
          <p:cNvSpPr>
            <a:spLocks noGrp="1"/>
          </p:cNvSpPr>
          <p:nvPr>
            <p:ph type="body" sz="quarter" idx="12"/>
          </p:nvPr>
        </p:nvSpPr>
        <p:spPr/>
        <p:txBody>
          <a:bodyPr/>
          <a:lstStyle/>
          <a:p>
            <a:r>
              <a:rPr lang="nl-NL" dirty="0"/>
              <a:t>July 25, 2018</a:t>
            </a:r>
          </a:p>
        </p:txBody>
      </p:sp>
    </p:spTree>
    <p:extLst>
      <p:ext uri="{BB962C8B-B14F-4D97-AF65-F5344CB8AC3E}">
        <p14:creationId xmlns:p14="http://schemas.microsoft.com/office/powerpoint/2010/main" val="11524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World</a:t>
            </a:r>
          </a:p>
        </p:txBody>
      </p:sp>
      <p:sp>
        <p:nvSpPr>
          <p:cNvPr id="3" name="Content Placeholder 2"/>
          <p:cNvSpPr>
            <a:spLocks noGrp="1"/>
          </p:cNvSpPr>
          <p:nvPr>
            <p:ph idx="1"/>
          </p:nvPr>
        </p:nvSpPr>
        <p:spPr/>
        <p:txBody>
          <a:bodyPr/>
          <a:lstStyle/>
          <a:p>
            <a:r>
              <a:rPr lang="en-US" dirty="0">
                <a:solidFill>
                  <a:schemeClr val="tx2">
                    <a:lumMod val="50000"/>
                  </a:schemeClr>
                </a:solidFill>
              </a:rPr>
              <a:t>Chemerinsky/Levenson the appeal factor:</a:t>
            </a:r>
          </a:p>
          <a:p>
            <a:pPr lvl="1"/>
            <a:r>
              <a:rPr lang="en-US" dirty="0">
                <a:solidFill>
                  <a:schemeClr val="tx2">
                    <a:lumMod val="50000"/>
                  </a:schemeClr>
                </a:solidFill>
              </a:rPr>
              <a:t>A bunch of wins from the reps with Chemerinsky. </a:t>
            </a:r>
          </a:p>
          <a:p>
            <a:pPr lvl="1"/>
            <a:r>
              <a:rPr lang="en-US" dirty="0">
                <a:solidFill>
                  <a:schemeClr val="tx2">
                    <a:lumMod val="50000"/>
                  </a:schemeClr>
                </a:solidFill>
              </a:rPr>
              <a:t>A lot had to do with the fact that they just like Chemerinsky himself. </a:t>
            </a:r>
          </a:p>
          <a:p>
            <a:pPr lvl="1"/>
            <a:r>
              <a:rPr lang="en-US" dirty="0">
                <a:solidFill>
                  <a:schemeClr val="tx2">
                    <a:lumMod val="50000"/>
                  </a:schemeClr>
                </a:solidFill>
              </a:rPr>
              <a:t>Also liked the straightforward manner he writes with and the practice-oriented approach.</a:t>
            </a:r>
          </a:p>
          <a:p>
            <a:pPr lvl="1"/>
            <a:r>
              <a:rPr lang="en-US" dirty="0">
                <a:solidFill>
                  <a:schemeClr val="tx2">
                    <a:lumMod val="50000"/>
                  </a:schemeClr>
                </a:solidFill>
              </a:rPr>
              <a:t>Student-centric writing style.</a:t>
            </a:r>
          </a:p>
        </p:txBody>
      </p:sp>
      <p:sp>
        <p:nvSpPr>
          <p:cNvPr id="4" name="Footer Placeholder 3"/>
          <p:cNvSpPr>
            <a:spLocks noGrp="1"/>
          </p:cNvSpPr>
          <p:nvPr>
            <p:ph type="ftr" sz="quarter" idx="11"/>
          </p:nvPr>
        </p:nvSpPr>
        <p:spPr/>
        <p:txBody>
          <a:bodyPr/>
          <a:lstStyle/>
          <a:p>
            <a:r>
              <a:rPr lang="en-US"/>
              <a:t>Legal Education – NSM – July 2018 </a:t>
            </a:r>
            <a:endParaRPr lang="en-US" dirty="0"/>
          </a:p>
        </p:txBody>
      </p:sp>
      <p:sp>
        <p:nvSpPr>
          <p:cNvPr id="5" name="Slide Number Placeholder 4"/>
          <p:cNvSpPr>
            <a:spLocks noGrp="1"/>
          </p:cNvSpPr>
          <p:nvPr>
            <p:ph type="sldNum" sz="quarter" idx="12"/>
          </p:nvPr>
        </p:nvSpPr>
        <p:spPr/>
        <p:txBody>
          <a:bodyPr/>
          <a:lstStyle/>
          <a:p>
            <a:fld id="{C3C3236D-FB65-584A-8227-5A449D06E62A}" type="slidenum">
              <a:rPr lang="en-US" smtClean="0"/>
              <a:pPr/>
              <a:t>10</a:t>
            </a:fld>
            <a:endParaRPr lang="en-US" dirty="0"/>
          </a:p>
        </p:txBody>
      </p:sp>
    </p:spTree>
    <p:extLst>
      <p:ext uri="{BB962C8B-B14F-4D97-AF65-F5344CB8AC3E}">
        <p14:creationId xmlns:p14="http://schemas.microsoft.com/office/powerpoint/2010/main" val="55509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Slide Number Placeholder 3"/>
          <p:cNvSpPr>
            <a:spLocks noGrp="1"/>
          </p:cNvSpPr>
          <p:nvPr>
            <p:ph type="sldNum" sz="quarter" idx="11"/>
          </p:nvPr>
        </p:nvSpPr>
        <p:spPr>
          <a:noFill/>
          <a:ln>
            <a:miter lim="800000"/>
            <a:headEnd/>
            <a:tailEnd/>
          </a:ln>
        </p:spPr>
        <p:txBody>
          <a:bodyPr/>
          <a:lstStyle/>
          <a:p>
            <a:pPr fontAlgn="base">
              <a:spcBef>
                <a:spcPct val="0"/>
              </a:spcBef>
              <a:spcAft>
                <a:spcPct val="0"/>
              </a:spcAft>
            </a:pPr>
            <a:fld id="{FA7C16AC-D6A2-4C6B-9CE2-D2D9F43D85FA}" type="slidenum">
              <a:rPr lang="en-US" smtClean="0"/>
              <a:pPr fontAlgn="base">
                <a:spcBef>
                  <a:spcPct val="0"/>
                </a:spcBef>
                <a:spcAft>
                  <a:spcPct val="0"/>
                </a:spcAft>
              </a:pPr>
              <a:t>11</a:t>
            </a:fld>
            <a:endParaRPr lang="en-US" dirty="0"/>
          </a:p>
        </p:txBody>
      </p:sp>
      <p:graphicFrame>
        <p:nvGraphicFramePr>
          <p:cNvPr id="17441" name="Group 33"/>
          <p:cNvGraphicFramePr>
            <a:graphicFrameLocks noGrp="1"/>
          </p:cNvGraphicFramePr>
          <p:nvPr>
            <p:extLst>
              <p:ext uri="{D42A27DB-BD31-4B8C-83A1-F6EECF244321}">
                <p14:modId xmlns:p14="http://schemas.microsoft.com/office/powerpoint/2010/main" val="2459769249"/>
              </p:ext>
            </p:extLst>
          </p:nvPr>
        </p:nvGraphicFramePr>
        <p:xfrm>
          <a:off x="1485900" y="1657350"/>
          <a:ext cx="6343650" cy="4191000"/>
        </p:xfrm>
        <a:graphic>
          <a:graphicData uri="http://schemas.openxmlformats.org/drawingml/2006/table">
            <a:tbl>
              <a:tblPr/>
              <a:tblGrid>
                <a:gridCol w="8001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771650">
                  <a:extLst>
                    <a:ext uri="{9D8B030D-6E8A-4147-A177-3AD203B41FA5}">
                      <a16:colId xmlns:a16="http://schemas.microsoft.com/office/drawing/2014/main" val="20003"/>
                    </a:ext>
                  </a:extLst>
                </a:gridCol>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a:ln>
                          <a:noFill/>
                        </a:ln>
                        <a:solidFill>
                          <a:srgbClr val="FFFFFF"/>
                        </a:solidFill>
                        <a:effectLst/>
                        <a:latin typeface="Trebuchet MS"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FFFFFF"/>
                          </a:solidFill>
                          <a:effectLst/>
                          <a:latin typeface="Trebuchet MS" pitchFamily="34" charset="0"/>
                        </a:rPr>
                        <a:t>Theory/Policy/ “Hide the Ball”/notes &amp; questions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FFFFFF"/>
                          </a:solidFill>
                          <a:effectLst/>
                          <a:latin typeface="Trebuchet MS" pitchFamily="34" charset="0"/>
                        </a:rPr>
                        <a:t>Hybrid/N&amp;A/Problems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FFFFFF"/>
                          </a:solidFill>
                          <a:effectLst/>
                          <a:latin typeface="Trebuchet MS" pitchFamily="34" charset="0"/>
                        </a:rPr>
                        <a:t>Practice/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rgbClr val="FFFFFF"/>
                          </a:solidFill>
                          <a:effectLst/>
                          <a:latin typeface="Trebuchet MS" pitchFamily="34" charset="0"/>
                        </a:rPr>
                        <a:t>Experiential</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chemeClr val="bg1"/>
                          </a:solidFill>
                          <a:effectLst/>
                          <a:latin typeface="Trebuchet MS" pitchFamily="34" charset="0"/>
                        </a:rPr>
                        <a:t>High</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err="1">
                          <a:ln>
                            <a:noFill/>
                          </a:ln>
                          <a:solidFill>
                            <a:schemeClr val="tx2">
                              <a:lumMod val="50000"/>
                            </a:schemeClr>
                          </a:solidFill>
                          <a:effectLst/>
                          <a:latin typeface="Trebuchet MS" pitchFamily="34" charset="0"/>
                        </a:rPr>
                        <a:t>Saltzburg</a:t>
                      </a:r>
                      <a:r>
                        <a:rPr kumimoji="0" lang="en-US" sz="1100" b="0" i="0" u="none" strike="noStrike" cap="none" normalizeH="0" baseline="0" dirty="0">
                          <a:ln>
                            <a:noFill/>
                          </a:ln>
                          <a:solidFill>
                            <a:schemeClr val="tx2">
                              <a:lumMod val="50000"/>
                            </a:schemeClr>
                          </a:solidFill>
                          <a:effectLst/>
                          <a:latin typeface="Trebuchet MS" pitchFamily="34" charset="0"/>
                        </a:rPr>
                        <a:t> (W) 20%</a:t>
                      </a:r>
                      <a:r>
                        <a:rPr kumimoji="0" lang="en-US" sz="1100" b="0" i="0" u="none" strike="noStrike" cap="none" normalizeH="0" baseline="0" dirty="0">
                          <a:ln>
                            <a:noFill/>
                          </a:ln>
                          <a:solidFill>
                            <a:schemeClr val="bg2"/>
                          </a:solidFill>
                          <a:effectLst/>
                          <a:latin typeface="Trebuchet MS" pitchFamily="34" charset="0"/>
                        </a:rPr>
                        <a:t> </a:t>
                      </a:r>
                      <a:r>
                        <a:rPr kumimoji="0" lang="en-US" sz="1100" b="0" i="0" u="none" strike="noStrike" cap="none" normalizeH="0" baseline="0" dirty="0">
                          <a:ln>
                            <a:noFill/>
                          </a:ln>
                          <a:solidFill>
                            <a:srgbClr val="FF0000"/>
                          </a:solidFill>
                          <a:effectLst/>
                          <a:latin typeface="Trebuchet MS" pitchFamily="34" charset="0"/>
                        </a:rPr>
                        <a:t>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cap="none" normalizeH="0" baseline="0" dirty="0">
                        <a:ln>
                          <a:noFill/>
                        </a:ln>
                        <a:solidFill>
                          <a:srgbClr val="FF0000"/>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cap="none" normalizeH="0" baseline="0" dirty="0">
                        <a:ln>
                          <a:noFill/>
                        </a:ln>
                        <a:solidFill>
                          <a:srgbClr val="474747"/>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6">
                              <a:lumMod val="75000"/>
                            </a:schemeClr>
                          </a:solidFill>
                          <a:effectLst/>
                          <a:latin typeface="Trebuchet MS" pitchFamily="34" charset="0"/>
                        </a:rPr>
                        <a:t>20%, 5000/</a:t>
                      </a:r>
                      <a:r>
                        <a:rPr kumimoji="0" lang="en-US" sz="1100" b="1" i="0" u="none" strike="noStrike" cap="none" normalizeH="0" baseline="0" dirty="0" err="1">
                          <a:ln>
                            <a:noFill/>
                          </a:ln>
                          <a:solidFill>
                            <a:schemeClr val="accent6">
                              <a:lumMod val="75000"/>
                            </a:schemeClr>
                          </a:solidFill>
                          <a:effectLst/>
                          <a:latin typeface="Trebuchet MS" pitchFamily="34" charset="0"/>
                        </a:rPr>
                        <a:t>yr</a:t>
                      </a:r>
                      <a:r>
                        <a:rPr kumimoji="0" lang="en-US" sz="1100" b="1" i="0" u="none" strike="noStrike" cap="none" normalizeH="0" baseline="0" dirty="0">
                          <a:ln>
                            <a:noFill/>
                          </a:ln>
                          <a:solidFill>
                            <a:schemeClr val="accent6">
                              <a:lumMod val="75000"/>
                            </a:schemeClr>
                          </a:solidFill>
                          <a:effectLst/>
                          <a:latin typeface="Trebuchet MS" pitchFamily="34" charset="0"/>
                        </a:rPr>
                        <a:t>, decline, to # 5, 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kern="1200" cap="none" spc="0" normalizeH="0" baseline="0" noProof="0" dirty="0">
                        <a:ln>
                          <a:noFill/>
                        </a:ln>
                        <a:solidFill>
                          <a:srgbClr val="FF0000"/>
                        </a:solidFill>
                        <a:effectLst/>
                        <a:uLnTx/>
                        <a:uFillTx/>
                        <a:latin typeface="Trebuchet MS" pitchFamily="34" charset="0"/>
                        <a:ea typeface="+mn-ea"/>
                        <a:cs typeface="+mn-c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2">
                              <a:lumMod val="50000"/>
                            </a:schemeClr>
                          </a:solidFill>
                          <a:effectLst/>
                          <a:latin typeface="Trebuchet MS" pitchFamily="34" charset="0"/>
                        </a:rPr>
                        <a:t>Allen, </a:t>
                      </a:r>
                      <a:r>
                        <a:rPr kumimoji="0" lang="en-US" sz="1100" b="0" i="0" u="none" strike="noStrike" cap="none" normalizeH="0" baseline="0" dirty="0" err="1">
                          <a:ln>
                            <a:noFill/>
                          </a:ln>
                          <a:solidFill>
                            <a:schemeClr val="tx2">
                              <a:lumMod val="50000"/>
                            </a:schemeClr>
                          </a:solidFill>
                          <a:effectLst/>
                          <a:latin typeface="Trebuchet MS" pitchFamily="34" charset="0"/>
                        </a:rPr>
                        <a:t>Stuntz</a:t>
                      </a:r>
                      <a:r>
                        <a:rPr kumimoji="0" lang="en-US" sz="1100" b="0" i="0" u="none" strike="noStrike" cap="none" normalizeH="0" baseline="0" dirty="0">
                          <a:ln>
                            <a:noFill/>
                          </a:ln>
                          <a:solidFill>
                            <a:schemeClr val="tx2">
                              <a:lumMod val="50000"/>
                            </a:schemeClr>
                          </a:solidFill>
                          <a:effectLst/>
                          <a:latin typeface="Trebuchet MS" pitchFamily="34" charset="0"/>
                        </a:rPr>
                        <a:t> et al </a:t>
                      </a:r>
                    </a:p>
                    <a:p>
                      <a:pPr marL="342900" marR="0" lvl="0" indent="-342900" algn="l" defTabSz="914400" rtl="0" eaLnBrk="1" fontAlgn="base" latinLnBrk="0" hangingPunct="1">
                        <a:lnSpc>
                          <a:spcPct val="100000"/>
                        </a:lnSpc>
                        <a:spcBef>
                          <a:spcPct val="0"/>
                        </a:spcBef>
                        <a:spcAft>
                          <a:spcPct val="0"/>
                        </a:spcAft>
                        <a:buClrTx/>
                        <a:buSzTx/>
                        <a:buFontTx/>
                        <a:buAutoNum type="alphaUcParenBoth"/>
                        <a:tabLst/>
                      </a:pPr>
                      <a:r>
                        <a:rPr kumimoji="0" lang="en-US" sz="1100" b="0" i="0" u="none" strike="noStrike" cap="none" normalizeH="0" baseline="0" dirty="0">
                          <a:ln>
                            <a:noFill/>
                          </a:ln>
                          <a:solidFill>
                            <a:schemeClr val="tx2">
                              <a:lumMod val="50000"/>
                            </a:schemeClr>
                          </a:solidFill>
                          <a:effectLst/>
                          <a:latin typeface="Trebuchet MS" pitchFamily="34" charset="0"/>
                        </a:rPr>
                        <a:t>13% </a:t>
                      </a:r>
                      <a:r>
                        <a:rPr lang="en-US" sz="1100" b="1" dirty="0">
                          <a:solidFill>
                            <a:srgbClr val="FF0000"/>
                          </a:solidFill>
                          <a:latin typeface="Trebuchet MS" pitchFamily="34" charset="0"/>
                        </a:rPr>
                        <a:t>&gt;</a:t>
                      </a:r>
                      <a:endParaRPr kumimoji="0" lang="en-US" sz="1100" b="0" i="0" u="none" strike="noStrike" cap="none" normalizeH="0" baseline="0" dirty="0">
                        <a:ln>
                          <a:noFill/>
                        </a:ln>
                        <a:solidFill>
                          <a:schemeClr val="bg2"/>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474747"/>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accent6">
                              <a:lumMod val="75000"/>
                            </a:schemeClr>
                          </a:solidFill>
                          <a:effectLst/>
                          <a:latin typeface="Trebuchet MS" pitchFamily="34" charset="0"/>
                        </a:rPr>
                        <a:t>13%, 3300/</a:t>
                      </a:r>
                      <a:r>
                        <a:rPr kumimoji="0" lang="en-US" sz="1100" b="1" i="0" u="none" strike="noStrike" cap="none" normalizeH="0" baseline="0" dirty="0" err="1">
                          <a:ln>
                            <a:noFill/>
                          </a:ln>
                          <a:solidFill>
                            <a:schemeClr val="accent6">
                              <a:lumMod val="75000"/>
                            </a:schemeClr>
                          </a:solidFill>
                          <a:effectLst/>
                          <a:latin typeface="Trebuchet MS" pitchFamily="34" charset="0"/>
                        </a:rPr>
                        <a:t>yr</a:t>
                      </a:r>
                      <a:r>
                        <a:rPr kumimoji="0" lang="en-US" sz="1100" b="1" i="0" u="none" strike="noStrike" cap="none" normalizeH="0" baseline="0" dirty="0">
                          <a:ln>
                            <a:noFill/>
                          </a:ln>
                          <a:solidFill>
                            <a:schemeClr val="accent6">
                              <a:lumMod val="75000"/>
                            </a:schemeClr>
                          </a:solidFill>
                          <a:effectLst/>
                          <a:latin typeface="Trebuchet MS" pitchFamily="34" charset="0"/>
                        </a:rPr>
                        <a:t>, static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474747"/>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2"/>
                        </a:solidFill>
                        <a:effectLst/>
                        <a:latin typeface="Trebuchet MS"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474747"/>
                          </a:solidFill>
                          <a:effectLst/>
                          <a:latin typeface="Trebuchet MS" pitchFamily="34"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4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chemeClr val="bg1"/>
                          </a:solidFill>
                          <a:effectLst/>
                          <a:latin typeface="Trebuchet MS" pitchFamily="34" charset="0"/>
                        </a:rPr>
                        <a:t>Medium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2">
                              <a:lumMod val="50000"/>
                            </a:schemeClr>
                          </a:solidFill>
                          <a:effectLst/>
                          <a:latin typeface="Trebuchet MS" pitchFamily="34" charset="0"/>
                        </a:rPr>
                        <a:t>Johnson/Cloud (W) 3%  </a:t>
                      </a:r>
                      <a:r>
                        <a:rPr kumimoji="0" lang="en-US" sz="1100" b="0" i="0" u="none" strike="noStrike" cap="none" normalizeH="0" baseline="0" dirty="0">
                          <a:ln>
                            <a:noFill/>
                          </a:ln>
                          <a:solidFill>
                            <a:srgbClr val="FF0000"/>
                          </a:solidFill>
                          <a:effectLst/>
                          <a:latin typeface="Trebuchet MS" pitchFamily="34" charset="0"/>
                        </a:rPr>
                        <a:t>V</a:t>
                      </a:r>
                      <a:endParaRPr kumimoji="0" lang="en-US" sz="1100" b="0" i="0" u="none" strike="noStrike" cap="none" normalizeH="0" baseline="0" dirty="0">
                        <a:ln>
                          <a:noFill/>
                        </a:ln>
                        <a:solidFill>
                          <a:schemeClr val="bg2"/>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2">
                              <a:lumMod val="50000"/>
                            </a:schemeClr>
                          </a:solidFill>
                          <a:effectLst/>
                          <a:latin typeface="Trebuchet MS" pitchFamily="34" charset="0"/>
                        </a:rPr>
                        <a:t>Kamisar et l. (W) 28%</a:t>
                      </a:r>
                      <a:r>
                        <a:rPr lang="en-US" sz="1100" b="1" dirty="0">
                          <a:solidFill>
                            <a:srgbClr val="FF0000"/>
                          </a:solidFill>
                          <a:latin typeface="Trebuchet MS" pitchFamily="34" charset="0"/>
                        </a:rPr>
                        <a:t>&gt;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rgbClr val="FF0000"/>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rgbClr val="FF0000"/>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rgbClr val="FF0000"/>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chemeClr val="accent6">
                            <a:lumMod val="75000"/>
                          </a:schemeClr>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chemeClr val="accent6">
                            <a:lumMod val="75000"/>
                          </a:schemeClr>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accent6">
                              <a:lumMod val="75000"/>
                            </a:schemeClr>
                          </a:solidFill>
                          <a:effectLst/>
                          <a:latin typeface="Trebuchet MS" pitchFamily="34" charset="0"/>
                        </a:rPr>
                        <a:t>31%, 7800/</a:t>
                      </a:r>
                      <a:r>
                        <a:rPr kumimoji="0" lang="en-US" sz="1100" b="1" i="0" u="none" strike="noStrike" cap="none" normalizeH="0" baseline="0" dirty="0" err="1">
                          <a:ln>
                            <a:noFill/>
                          </a:ln>
                          <a:solidFill>
                            <a:schemeClr val="accent6">
                              <a:lumMod val="75000"/>
                            </a:schemeClr>
                          </a:solidFill>
                          <a:effectLst/>
                          <a:latin typeface="Trebuchet MS" pitchFamily="34" charset="0"/>
                        </a:rPr>
                        <a:t>yr</a:t>
                      </a:r>
                      <a:r>
                        <a:rPr kumimoji="0" lang="en-US" sz="1100" b="1" i="0" u="none" strike="noStrike" cap="none" normalizeH="0" baseline="0" dirty="0">
                          <a:ln>
                            <a:noFill/>
                          </a:ln>
                          <a:solidFill>
                            <a:schemeClr val="accent6">
                              <a:lumMod val="75000"/>
                            </a:schemeClr>
                          </a:solidFill>
                          <a:effectLst/>
                          <a:latin typeface="Trebuchet MS" pitchFamily="34" charset="0"/>
                        </a:rPr>
                        <a:t>, decline, to #5, 9</a:t>
                      </a:r>
                      <a:endParaRPr kumimoji="0" lang="en-US" sz="1100" b="1" i="0" u="none" strike="noStrike" cap="none" normalizeH="0" baseline="0" dirty="0">
                        <a:ln>
                          <a:noFill/>
                        </a:ln>
                        <a:solidFill>
                          <a:srgbClr val="474747"/>
                        </a:solidFill>
                        <a:effectLst/>
                        <a:latin typeface="Trebuchet MS"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2">
                              <a:lumMod val="50000"/>
                            </a:schemeClr>
                          </a:solidFill>
                          <a:effectLst/>
                          <a:latin typeface="Trebuchet MS" pitchFamily="34" charset="0"/>
                        </a:rPr>
                        <a:t>Miller/Wright (A) 6%</a:t>
                      </a:r>
                      <a:r>
                        <a:rPr lang="en-US" sz="1100" b="1" dirty="0">
                          <a:solidFill>
                            <a:srgbClr val="FF0000"/>
                          </a:solidFill>
                          <a:latin typeface="Trebuchet MS" pitchFamily="34" charset="0"/>
                        </a:rPr>
                        <a:t>&gt;</a:t>
                      </a:r>
                      <a:endParaRPr kumimoji="0" lang="en-US" sz="1100" b="0" i="0" u="none" strike="noStrike" cap="none" normalizeH="0" baseline="0" dirty="0">
                        <a:ln>
                          <a:noFill/>
                        </a:ln>
                        <a:solidFill>
                          <a:schemeClr val="bg2"/>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2">
                              <a:lumMod val="50000"/>
                            </a:schemeClr>
                          </a:solidFill>
                          <a:effectLst/>
                          <a:latin typeface="Trebuchet MS" pitchFamily="34" charset="0"/>
                        </a:rPr>
                        <a:t>Bloom </a:t>
                      </a:r>
                      <a:r>
                        <a:rPr kumimoji="0" lang="en-US" sz="1100" b="0" i="0" u="none" strike="noStrike" cap="none" normalizeH="0" baseline="0" dirty="0" err="1">
                          <a:ln>
                            <a:noFill/>
                          </a:ln>
                          <a:solidFill>
                            <a:schemeClr val="tx2">
                              <a:lumMod val="50000"/>
                            </a:schemeClr>
                          </a:solidFill>
                          <a:effectLst/>
                          <a:latin typeface="Trebuchet MS" pitchFamily="34" charset="0"/>
                        </a:rPr>
                        <a:t>crim</a:t>
                      </a:r>
                      <a:r>
                        <a:rPr kumimoji="0" lang="en-US" sz="1100" b="0" i="0" u="none" strike="noStrike" cap="none" normalizeH="0" baseline="0" dirty="0">
                          <a:ln>
                            <a:noFill/>
                          </a:ln>
                          <a:solidFill>
                            <a:schemeClr val="tx2">
                              <a:lumMod val="50000"/>
                            </a:schemeClr>
                          </a:solidFill>
                          <a:effectLst/>
                          <a:latin typeface="Trebuchet MS" pitchFamily="34" charset="0"/>
                        </a:rPr>
                        <a:t> pro paperback (A) 2% </a:t>
                      </a:r>
                      <a:r>
                        <a:rPr lang="en-US" sz="1100" b="1" dirty="0">
                          <a:solidFill>
                            <a:srgbClr val="FF0000"/>
                          </a:solidFill>
                          <a:latin typeface="Trebuchet MS" pitchFamily="34" charset="0"/>
                        </a:rPr>
                        <a:t>&gt;</a:t>
                      </a:r>
                      <a:endParaRPr kumimoji="0" lang="en-US" sz="1100" b="0" i="0" u="none" strike="noStrike" cap="none" normalizeH="0" baseline="0" dirty="0">
                        <a:ln>
                          <a:noFill/>
                        </a:ln>
                        <a:solidFill>
                          <a:schemeClr val="bg2"/>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2">
                              <a:lumMod val="50000"/>
                            </a:schemeClr>
                          </a:solidFill>
                          <a:effectLst/>
                          <a:latin typeface="Trebuchet MS" pitchFamily="34" charset="0"/>
                        </a:rPr>
                        <a:t>Levenson/Chemerinsky (A) 6% </a:t>
                      </a:r>
                      <a:r>
                        <a:rPr kumimoji="0" lang="en-US" sz="1100" b="1" i="0" u="none" strike="noStrike" cap="none" normalizeH="0" baseline="0" dirty="0">
                          <a:ln>
                            <a:noFill/>
                          </a:ln>
                          <a:solidFill>
                            <a:srgbClr val="FF0000"/>
                          </a:solidFill>
                          <a:effectLst/>
                          <a:latin typeface="Times New Roman" pitchFamily="18" charset="0"/>
                          <a:cs typeface="Times New Roman" pitchFamily="18" charset="0"/>
                        </a:rPr>
                        <a:t>˄</a:t>
                      </a:r>
                      <a:endParaRPr kumimoji="0" lang="en-US" sz="1100" b="0" i="0" u="none" strike="noStrike" cap="none" normalizeH="0" baseline="0" dirty="0">
                        <a:ln>
                          <a:noFill/>
                        </a:ln>
                        <a:solidFill>
                          <a:schemeClr val="bg2"/>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2">
                              <a:lumMod val="50000"/>
                            </a:schemeClr>
                          </a:solidFill>
                          <a:effectLst/>
                          <a:latin typeface="Trebuchet MS" pitchFamily="34" charset="0"/>
                        </a:rPr>
                        <a:t>Dressler/Thomas (W)  8%</a:t>
                      </a:r>
                      <a:r>
                        <a:rPr lang="en-US" sz="1100" b="1" dirty="0">
                          <a:solidFill>
                            <a:srgbClr val="FF0000"/>
                          </a:solidFill>
                          <a:latin typeface="Trebuchet MS" pitchFamily="34" charset="0"/>
                        </a:rPr>
                        <a:t>&gt;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rgbClr val="FF0000"/>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accent6">
                              <a:lumMod val="75000"/>
                            </a:schemeClr>
                          </a:solidFill>
                          <a:effectLst/>
                          <a:latin typeface="Trebuchet MS" pitchFamily="34" charset="0"/>
                        </a:rPr>
                        <a:t>22%, 5500/</a:t>
                      </a:r>
                      <a:r>
                        <a:rPr kumimoji="0" lang="en-US" sz="1100" b="1" i="0" u="none" strike="noStrike" cap="none" normalizeH="0" baseline="0" dirty="0" err="1">
                          <a:ln>
                            <a:noFill/>
                          </a:ln>
                          <a:solidFill>
                            <a:schemeClr val="accent6">
                              <a:lumMod val="75000"/>
                            </a:schemeClr>
                          </a:solidFill>
                          <a:effectLst/>
                          <a:latin typeface="Trebuchet MS" pitchFamily="34" charset="0"/>
                        </a:rPr>
                        <a:t>yr</a:t>
                      </a:r>
                      <a:r>
                        <a:rPr kumimoji="0" lang="en-US" sz="1100" b="1" i="0" u="none" strike="noStrike" cap="none" normalizeH="0" baseline="0" dirty="0">
                          <a:ln>
                            <a:noFill/>
                          </a:ln>
                          <a:solidFill>
                            <a:schemeClr val="accent6">
                              <a:lumMod val="75000"/>
                            </a:schemeClr>
                          </a:solidFill>
                          <a:effectLst/>
                          <a:latin typeface="Trebuchet MS" pitchFamily="34" charset="0"/>
                        </a:rPr>
                        <a:t>, growth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2"/>
                        </a:solidFill>
                        <a:effectLst/>
                        <a:latin typeface="Trebuchet MS"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474747"/>
                        </a:solidFill>
                        <a:effectLst/>
                        <a:latin typeface="Trebuchet MS"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8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a:ln>
                            <a:noFill/>
                          </a:ln>
                          <a:solidFill>
                            <a:schemeClr val="bg1"/>
                          </a:solidFill>
                          <a:effectLst/>
                          <a:latin typeface="Trebuchet MS" pitchFamily="34" charset="0"/>
                        </a:rPr>
                        <a:t>Low</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2"/>
                        </a:solidFill>
                        <a:effectLst/>
                        <a:latin typeface="Trebuchet MS"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2">
                              <a:lumMod val="50000"/>
                            </a:schemeClr>
                          </a:solidFill>
                          <a:effectLst/>
                          <a:latin typeface="Trebuchet MS" pitchFamily="34" charset="0"/>
                        </a:rPr>
                        <a:t>White et al. (LN) 4% </a:t>
                      </a:r>
                      <a:r>
                        <a:rPr kumimoji="0" lang="en-US" sz="1100" b="0" i="0" u="none" strike="noStrike" cap="none" normalizeH="0" baseline="0" dirty="0">
                          <a:ln>
                            <a:noFill/>
                          </a:ln>
                          <a:solidFill>
                            <a:srgbClr val="FF0000"/>
                          </a:solidFill>
                          <a:effectLst/>
                          <a:latin typeface="Trebuchet MS" pitchFamily="34" charset="0"/>
                        </a:rPr>
                        <a:t>V</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cap="none" normalizeH="0" baseline="0" dirty="0">
                        <a:ln>
                          <a:noFill/>
                        </a:ln>
                        <a:solidFill>
                          <a:srgbClr val="FF0000"/>
                        </a:solidFill>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a:ln>
                            <a:noFill/>
                          </a:ln>
                          <a:solidFill>
                            <a:schemeClr val="accent6">
                              <a:lumMod val="75000"/>
                            </a:schemeClr>
                          </a:solidFill>
                          <a:effectLst/>
                          <a:latin typeface="Trebuchet MS" pitchFamily="34" charset="0"/>
                          <a:ea typeface="+mn-ea"/>
                          <a:cs typeface="+mn-cs"/>
                        </a:rPr>
                        <a:t>4%, 1000/</a:t>
                      </a:r>
                      <a:r>
                        <a:rPr kumimoji="0" lang="en-US" sz="1100" b="1" i="0" u="none" strike="noStrike" kern="1200" cap="none" normalizeH="0" baseline="0" dirty="0" err="1">
                          <a:ln>
                            <a:noFill/>
                          </a:ln>
                          <a:solidFill>
                            <a:schemeClr val="accent6">
                              <a:lumMod val="75000"/>
                            </a:schemeClr>
                          </a:solidFill>
                          <a:effectLst/>
                          <a:latin typeface="Trebuchet MS" pitchFamily="34" charset="0"/>
                          <a:ea typeface="+mn-ea"/>
                          <a:cs typeface="+mn-cs"/>
                        </a:rPr>
                        <a:t>yr</a:t>
                      </a:r>
                      <a:r>
                        <a:rPr kumimoji="0" lang="en-US" sz="1100" b="1" i="0" u="none" strike="noStrike" kern="1200" cap="none" normalizeH="0" baseline="0" dirty="0">
                          <a:ln>
                            <a:noFill/>
                          </a:ln>
                          <a:solidFill>
                            <a:schemeClr val="accent6">
                              <a:lumMod val="75000"/>
                            </a:schemeClr>
                          </a:solidFill>
                          <a:effectLst/>
                          <a:latin typeface="Trebuchet MS" pitchFamily="34" charset="0"/>
                          <a:ea typeface="+mn-ea"/>
                          <a:cs typeface="+mn-cs"/>
                        </a:rPr>
                        <a:t>, decline, to #5, 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err="1">
                          <a:ln>
                            <a:noFill/>
                          </a:ln>
                          <a:solidFill>
                            <a:schemeClr val="tx2">
                              <a:lumMod val="50000"/>
                            </a:schemeClr>
                          </a:solidFill>
                          <a:effectLst/>
                          <a:latin typeface="Trebuchet MS" pitchFamily="34" charset="0"/>
                        </a:rPr>
                        <a:t>Kamin</a:t>
                      </a:r>
                      <a:r>
                        <a:rPr kumimoji="0" lang="en-US" sz="1100" b="0" i="0" u="none" strike="noStrike" cap="none" normalizeH="0" baseline="0" dirty="0">
                          <a:ln>
                            <a:noFill/>
                          </a:ln>
                          <a:solidFill>
                            <a:schemeClr val="tx2">
                              <a:lumMod val="50000"/>
                            </a:schemeClr>
                          </a:solidFill>
                          <a:effectLst/>
                          <a:latin typeface="Trebuchet MS" pitchFamily="34" charset="0"/>
                        </a:rPr>
                        <a:t>/</a:t>
                      </a:r>
                      <a:r>
                        <a:rPr kumimoji="0" lang="en-US" sz="1100" b="0" i="0" u="none" strike="noStrike" cap="none" normalizeH="0" baseline="0" dirty="0" err="1">
                          <a:ln>
                            <a:noFill/>
                          </a:ln>
                          <a:solidFill>
                            <a:schemeClr val="tx2">
                              <a:lumMod val="50000"/>
                            </a:schemeClr>
                          </a:solidFill>
                          <a:effectLst/>
                          <a:latin typeface="Trebuchet MS" pitchFamily="34" charset="0"/>
                        </a:rPr>
                        <a:t>Bascuas</a:t>
                      </a:r>
                      <a:r>
                        <a:rPr kumimoji="0" lang="en-US" sz="1100" b="0" i="0" u="none" strike="noStrike" cap="none" normalizeH="0" baseline="0" dirty="0">
                          <a:ln>
                            <a:noFill/>
                          </a:ln>
                          <a:solidFill>
                            <a:schemeClr val="tx2">
                              <a:lumMod val="50000"/>
                            </a:schemeClr>
                          </a:solidFill>
                          <a:effectLst/>
                          <a:latin typeface="Trebuchet MS" pitchFamily="34" charset="0"/>
                        </a:rPr>
                        <a:t> (West Interactive)  4% </a:t>
                      </a:r>
                      <a:r>
                        <a:rPr kumimoji="0" lang="en-US" sz="1100" b="1" i="0" u="none" strike="noStrike" cap="none" normalizeH="0" baseline="0" dirty="0">
                          <a:ln>
                            <a:noFill/>
                          </a:ln>
                          <a:solidFill>
                            <a:srgbClr val="FF000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a:ln>
                            <a:noFill/>
                          </a:ln>
                          <a:solidFill>
                            <a:schemeClr val="accent6">
                              <a:lumMod val="75000"/>
                            </a:schemeClr>
                          </a:solidFill>
                          <a:effectLst/>
                          <a:latin typeface="Trebuchet MS" pitchFamily="34" charset="0"/>
                          <a:ea typeface="+mn-ea"/>
                          <a:cs typeface="+mn-cs"/>
                        </a:rPr>
                        <a:t>4%, 1000/</a:t>
                      </a:r>
                      <a:r>
                        <a:rPr kumimoji="0" lang="en-US" sz="1100" b="1" i="0" u="none" strike="noStrike" kern="1200" cap="none" normalizeH="0" baseline="0" dirty="0" err="1">
                          <a:ln>
                            <a:noFill/>
                          </a:ln>
                          <a:solidFill>
                            <a:schemeClr val="accent6">
                              <a:lumMod val="75000"/>
                            </a:schemeClr>
                          </a:solidFill>
                          <a:effectLst/>
                          <a:latin typeface="Trebuchet MS" pitchFamily="34" charset="0"/>
                          <a:ea typeface="+mn-ea"/>
                          <a:cs typeface="+mn-cs"/>
                        </a:rPr>
                        <a:t>yr</a:t>
                      </a:r>
                      <a:r>
                        <a:rPr kumimoji="0" lang="en-US" sz="1100" b="1" i="0" u="none" strike="noStrike" kern="1200" cap="none" normalizeH="0" baseline="0" dirty="0">
                          <a:ln>
                            <a:noFill/>
                          </a:ln>
                          <a:solidFill>
                            <a:schemeClr val="accent6">
                              <a:lumMod val="75000"/>
                            </a:schemeClr>
                          </a:solidFill>
                          <a:effectLst/>
                          <a:latin typeface="Trebuchet MS" pitchFamily="34" charset="0"/>
                          <a:ea typeface="+mn-ea"/>
                          <a:cs typeface="+mn-cs"/>
                        </a:rPr>
                        <a:t>, growth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474747"/>
                        </a:solidFill>
                        <a:effectLst/>
                        <a:latin typeface="Trebuchet MS"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39" name="TextBox 30"/>
          <p:cNvSpPr txBox="1">
            <a:spLocks noChangeArrowheads="1"/>
          </p:cNvSpPr>
          <p:nvPr/>
        </p:nvSpPr>
        <p:spPr bwMode="auto">
          <a:xfrm>
            <a:off x="1143000" y="2457451"/>
            <a:ext cx="342900" cy="1708160"/>
          </a:xfrm>
          <a:prstGeom prst="rect">
            <a:avLst/>
          </a:prstGeom>
          <a:noFill/>
          <a:ln w="9525">
            <a:noFill/>
            <a:miter lim="800000"/>
            <a:headEnd/>
            <a:tailEnd/>
          </a:ln>
        </p:spPr>
        <p:txBody>
          <a:bodyPr>
            <a:spAutoFit/>
          </a:bodyPr>
          <a:lstStyle/>
          <a:p>
            <a:pPr fontAlgn="base">
              <a:spcBef>
                <a:spcPct val="0"/>
              </a:spcBef>
              <a:spcAft>
                <a:spcPct val="0"/>
              </a:spcAft>
            </a:pPr>
            <a:r>
              <a:rPr lang="en-US" sz="2100" dirty="0">
                <a:solidFill>
                  <a:srgbClr val="C00000"/>
                </a:solidFill>
              </a:rPr>
              <a:t>L</a:t>
            </a:r>
          </a:p>
          <a:p>
            <a:pPr fontAlgn="base">
              <a:spcBef>
                <a:spcPct val="0"/>
              </a:spcBef>
              <a:spcAft>
                <a:spcPct val="0"/>
              </a:spcAft>
            </a:pPr>
            <a:r>
              <a:rPr lang="en-US" sz="2100" dirty="0">
                <a:solidFill>
                  <a:srgbClr val="C00000"/>
                </a:solidFill>
              </a:rPr>
              <a:t>E</a:t>
            </a:r>
          </a:p>
          <a:p>
            <a:pPr fontAlgn="base">
              <a:spcBef>
                <a:spcPct val="0"/>
              </a:spcBef>
              <a:spcAft>
                <a:spcPct val="0"/>
              </a:spcAft>
            </a:pPr>
            <a:r>
              <a:rPr lang="en-US" sz="2100" dirty="0">
                <a:solidFill>
                  <a:srgbClr val="C00000"/>
                </a:solidFill>
              </a:rPr>
              <a:t>V</a:t>
            </a:r>
          </a:p>
          <a:p>
            <a:pPr fontAlgn="base">
              <a:spcBef>
                <a:spcPct val="0"/>
              </a:spcBef>
              <a:spcAft>
                <a:spcPct val="0"/>
              </a:spcAft>
            </a:pPr>
            <a:r>
              <a:rPr lang="en-US" sz="2100" dirty="0">
                <a:solidFill>
                  <a:srgbClr val="C00000"/>
                </a:solidFill>
              </a:rPr>
              <a:t>E</a:t>
            </a:r>
          </a:p>
          <a:p>
            <a:pPr fontAlgn="base">
              <a:spcBef>
                <a:spcPct val="0"/>
              </a:spcBef>
              <a:spcAft>
                <a:spcPct val="0"/>
              </a:spcAft>
            </a:pPr>
            <a:r>
              <a:rPr lang="en-US" sz="2100" dirty="0">
                <a:solidFill>
                  <a:srgbClr val="C00000"/>
                </a:solidFill>
              </a:rPr>
              <a:t>L</a:t>
            </a:r>
          </a:p>
        </p:txBody>
      </p:sp>
      <p:sp>
        <p:nvSpPr>
          <p:cNvPr id="6" name="TextBox 1"/>
          <p:cNvSpPr txBox="1">
            <a:spLocks noChangeArrowheads="1"/>
          </p:cNvSpPr>
          <p:nvPr/>
        </p:nvSpPr>
        <p:spPr bwMode="auto">
          <a:xfrm>
            <a:off x="1428750" y="1321594"/>
            <a:ext cx="6343650" cy="30008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350" dirty="0">
                <a:solidFill>
                  <a:srgbClr val="C00000"/>
                </a:solidFill>
              </a:rPr>
              <a:t>National Enrollment: 37k yr. </a:t>
            </a:r>
          </a:p>
        </p:txBody>
      </p:sp>
      <p:sp>
        <p:nvSpPr>
          <p:cNvPr id="8" name="Rectangle 4">
            <a:extLst>
              <a:ext uri="{FF2B5EF4-FFF2-40B4-BE49-F238E27FC236}">
                <a16:creationId xmlns:a16="http://schemas.microsoft.com/office/drawing/2014/main" id="{687C78B3-8EF8-406F-94C7-991CCBBAC470}"/>
              </a:ext>
            </a:extLst>
          </p:cNvPr>
          <p:cNvSpPr txBox="1">
            <a:spLocks noChangeArrowheads="1"/>
          </p:cNvSpPr>
          <p:nvPr/>
        </p:nvSpPr>
        <p:spPr>
          <a:xfrm>
            <a:off x="399474" y="229740"/>
            <a:ext cx="8374918" cy="1143000"/>
          </a:xfrm>
          <a:prstGeom prst="rect">
            <a:avLst/>
          </a:prstGeom>
          <a:noFill/>
        </p:spPr>
        <p:txBody>
          <a:bodyPr>
            <a:normAutofit/>
          </a:bodyPr>
          <a:lstStyle>
            <a:lvl1pPr algn="l" defTabSz="457200" rtl="0" eaLnBrk="1" latinLnBrk="0" hangingPunct="1">
              <a:spcBef>
                <a:spcPct val="0"/>
              </a:spcBef>
              <a:buNone/>
              <a:defRPr sz="4000" b="0" kern="1200">
                <a:solidFill>
                  <a:schemeClr val="tx1"/>
                </a:solidFill>
                <a:latin typeface="+mj-lt"/>
                <a:ea typeface="+mj-ea"/>
                <a:cs typeface="+mj-cs"/>
              </a:defRPr>
            </a:lvl1pPr>
          </a:lstStyle>
          <a:p>
            <a:pPr algn="ctr">
              <a:defRPr/>
            </a:pPr>
            <a:r>
              <a:rPr lang="en-US" dirty="0">
                <a:solidFill>
                  <a:schemeClr val="tx2">
                    <a:lumMod val="50000"/>
                  </a:schemeClr>
                </a:solidFill>
              </a:rPr>
              <a:t>Product Landscape: Criminal Procedure</a:t>
            </a:r>
          </a:p>
        </p:txBody>
      </p:sp>
    </p:spTree>
    <p:extLst>
      <p:ext uri="{BB962C8B-B14F-4D97-AF65-F5344CB8AC3E}">
        <p14:creationId xmlns:p14="http://schemas.microsoft.com/office/powerpoint/2010/main" val="52371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Evidence</a:t>
            </a:r>
            <a:br>
              <a:rPr lang="nl-NL" dirty="0"/>
            </a:br>
            <a:r>
              <a:rPr lang="nl-NL" dirty="0"/>
              <a:t>NSM Boston 2018</a:t>
            </a:r>
          </a:p>
        </p:txBody>
      </p:sp>
      <p:sp>
        <p:nvSpPr>
          <p:cNvPr id="3" name="Tijdelijke aanduiding voor tekst 2"/>
          <p:cNvSpPr>
            <a:spLocks noGrp="1"/>
          </p:cNvSpPr>
          <p:nvPr>
            <p:ph type="body" sz="quarter" idx="11"/>
          </p:nvPr>
        </p:nvSpPr>
        <p:spPr/>
        <p:txBody>
          <a:bodyPr/>
          <a:lstStyle/>
          <a:p>
            <a:r>
              <a:rPr lang="nl-NL" dirty="0"/>
              <a:t>Anton Yakovlev / Rick Mixter / Adam Jay</a:t>
            </a:r>
          </a:p>
        </p:txBody>
      </p:sp>
      <p:sp>
        <p:nvSpPr>
          <p:cNvPr id="4" name="Tijdelijke aanduiding voor tekst 3"/>
          <p:cNvSpPr>
            <a:spLocks noGrp="1"/>
          </p:cNvSpPr>
          <p:nvPr>
            <p:ph type="body" sz="quarter" idx="12"/>
          </p:nvPr>
        </p:nvSpPr>
        <p:spPr/>
        <p:txBody>
          <a:bodyPr/>
          <a:lstStyle/>
          <a:p>
            <a:r>
              <a:rPr lang="nl-NL" dirty="0"/>
              <a:t>July 25, 2018</a:t>
            </a:r>
          </a:p>
        </p:txBody>
      </p:sp>
    </p:spTree>
    <p:extLst>
      <p:ext uri="{BB962C8B-B14F-4D97-AF65-F5344CB8AC3E}">
        <p14:creationId xmlns:p14="http://schemas.microsoft.com/office/powerpoint/2010/main" val="21014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 </a:t>
            </a:r>
            <a:r>
              <a:rPr lang="en-US" dirty="0">
                <a:solidFill>
                  <a:schemeClr val="bg1"/>
                </a:solidFill>
              </a:rPr>
              <a:t>EVIDENCE 2018 FRONTLIST</a:t>
            </a:r>
          </a:p>
        </p:txBody>
      </p:sp>
      <p:sp>
        <p:nvSpPr>
          <p:cNvPr id="4" name="Rectangle 3"/>
          <p:cNvSpPr/>
          <p:nvPr/>
        </p:nvSpPr>
        <p:spPr>
          <a:xfrm>
            <a:off x="1143000" y="1295401"/>
            <a:ext cx="7763494" cy="5507854"/>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400" b="1" dirty="0">
                <a:solidFill>
                  <a:srgbClr val="92D050"/>
                </a:solidFill>
                <a:ea typeface="SimSun"/>
                <a:cs typeface="Arial"/>
              </a:rPr>
              <a:t>Mueller/Kirkpatrick/Richter, 9e (2019) </a:t>
            </a:r>
            <a:r>
              <a:rPr lang="en-US" sz="2400" b="1" dirty="0">
                <a:solidFill>
                  <a:srgbClr val="FF0000"/>
                </a:solidFill>
                <a:ea typeface="SimSun"/>
                <a:cs typeface="Arial"/>
              </a:rPr>
              <a:t>FFG Pub Nov 2018</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Best-selling book. Over 80,000 lawyers have used it.</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Numerous problems.</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Text boxes provide additional perspectives and background.</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Videos of courtroom reenactments and of actual trials.</a:t>
            </a:r>
          </a:p>
          <a:p>
            <a:pPr marR="0" lvl="0">
              <a:lnSpc>
                <a:spcPct val="150000"/>
              </a:lnSpc>
              <a:spcBef>
                <a:spcPts val="0"/>
              </a:spcBef>
              <a:spcAft>
                <a:spcPts val="0"/>
              </a:spcAft>
            </a:pPr>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Why roll to new edition:</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Discussion of recent influential cases &amp; amendments to Federal Rules.</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New problems on cutting-edge issues.</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New Comment/Perspective boxes on corporate character evidence.</a:t>
            </a:r>
          </a:p>
          <a:p>
            <a:pPr marR="0" lvl="0">
              <a:lnSpc>
                <a:spcPct val="150000"/>
              </a:lnSpc>
              <a:spcBef>
                <a:spcPts val="0"/>
              </a:spcBef>
              <a:spcAft>
                <a:spcPts val="0"/>
              </a:spcAft>
            </a:pPr>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Projected first-year revenue: $600,000+</a:t>
            </a:r>
          </a:p>
          <a:p>
            <a:pPr marR="0" lvl="0">
              <a:spcBef>
                <a:spcPts val="0"/>
              </a:spcBef>
              <a:spcAft>
                <a:spcPts val="0"/>
              </a:spcAft>
            </a:pP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a:p>
            <a:pPr marL="800100" lvl="1" indent="-342900">
              <a:lnSpc>
                <a:spcPct val="115000"/>
              </a:lnSpc>
              <a:spcAft>
                <a:spcPts val="1000"/>
              </a:spcAft>
              <a:buFont typeface="Arial" panose="020B0604020202020204" pitchFamily="34" charset="0"/>
              <a:buChar char="•"/>
            </a:pPr>
            <a:endParaRPr lang="en-US" sz="2400" dirty="0">
              <a:ea typeface="SimSun"/>
              <a:cs typeface="Arial"/>
            </a:endParaRPr>
          </a:p>
        </p:txBody>
      </p:sp>
    </p:spTree>
    <p:extLst>
      <p:ext uri="{BB962C8B-B14F-4D97-AF65-F5344CB8AC3E}">
        <p14:creationId xmlns:p14="http://schemas.microsoft.com/office/powerpoint/2010/main" val="249781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Procedure Snapshot</a:t>
            </a:r>
          </a:p>
        </p:txBody>
      </p:sp>
      <p:sp>
        <p:nvSpPr>
          <p:cNvPr id="3" name="Content Placeholder 2"/>
          <p:cNvSpPr>
            <a:spLocks noGrp="1"/>
          </p:cNvSpPr>
          <p:nvPr>
            <p:ph idx="1"/>
          </p:nvPr>
        </p:nvSpPr>
        <p:spPr/>
        <p:txBody>
          <a:bodyPr>
            <a:normAutofit fontScale="92500"/>
          </a:bodyPr>
          <a:lstStyle/>
          <a:p>
            <a:r>
              <a:rPr lang="en-US" dirty="0"/>
              <a:t>50/50 Fall/Spring. Focuses on 4th, 5th, 6th, 8th amendments. Most </a:t>
            </a:r>
            <a:r>
              <a:rPr lang="en-US" dirty="0" err="1"/>
              <a:t>Crim</a:t>
            </a:r>
            <a:r>
              <a:rPr lang="en-US" dirty="0"/>
              <a:t> Pro professors teach Criminal Law. Schools often offer two survey courses: Adjudication or Investigation.</a:t>
            </a:r>
          </a:p>
          <a:p>
            <a:endParaRPr lang="en-US" dirty="0"/>
          </a:p>
          <a:p>
            <a:r>
              <a:rPr lang="en-US" dirty="0"/>
              <a:t>Investigation (Cops-and-robbers) is the more popular course. Searches and seizures, interrogations, lineups, and undercover ops.</a:t>
            </a:r>
          </a:p>
          <a:p>
            <a:endParaRPr lang="en-US" dirty="0"/>
          </a:p>
          <a:p>
            <a:r>
              <a:rPr lang="en-US" dirty="0"/>
              <a:t>Adjudication (Bail-to-jail) covers discovery, speedy trial, plea bargaining, jury selection, sentencing, appeals, habeas corpus.</a:t>
            </a:r>
          </a:p>
          <a:p>
            <a:endParaRPr lang="en-US" dirty="0"/>
          </a:p>
          <a:p>
            <a:r>
              <a:rPr lang="en-US" i="1" dirty="0"/>
              <a:t>Miranda v. Arizona </a:t>
            </a:r>
            <a:r>
              <a:rPr lang="en-US" dirty="0"/>
              <a:t>1966. Miranda rights, 5th Amendment, right to counsel.</a:t>
            </a:r>
          </a:p>
          <a:p>
            <a:endParaRPr lang="en-US" dirty="0"/>
          </a:p>
        </p:txBody>
      </p:sp>
      <p:sp>
        <p:nvSpPr>
          <p:cNvPr id="4" name="Footer Placeholder 3"/>
          <p:cNvSpPr>
            <a:spLocks noGrp="1"/>
          </p:cNvSpPr>
          <p:nvPr>
            <p:ph type="ftr" sz="quarter" idx="11"/>
          </p:nvPr>
        </p:nvSpPr>
        <p:spPr/>
        <p:txBody>
          <a:bodyPr/>
          <a:lstStyle/>
          <a:p>
            <a:r>
              <a:rPr lang="en-US"/>
              <a:t>Legal Education – NSM – July 2018 </a:t>
            </a:r>
            <a:endParaRPr lang="en-US" dirty="0"/>
          </a:p>
        </p:txBody>
      </p:sp>
      <p:sp>
        <p:nvSpPr>
          <p:cNvPr id="5" name="Slide Number Placeholder 4"/>
          <p:cNvSpPr>
            <a:spLocks noGrp="1"/>
          </p:cNvSpPr>
          <p:nvPr>
            <p:ph type="sldNum" sz="quarter" idx="12"/>
          </p:nvPr>
        </p:nvSpPr>
        <p:spPr/>
        <p:txBody>
          <a:bodyPr/>
          <a:lstStyle/>
          <a:p>
            <a:fld id="{C3C3236D-FB65-584A-8227-5A449D06E62A}" type="slidenum">
              <a:rPr lang="en-US" smtClean="0"/>
              <a:pPr/>
              <a:t>2</a:t>
            </a:fld>
            <a:endParaRPr lang="en-US" dirty="0"/>
          </a:p>
        </p:txBody>
      </p:sp>
    </p:spTree>
    <p:extLst>
      <p:ext uri="{BB962C8B-B14F-4D97-AF65-F5344CB8AC3E}">
        <p14:creationId xmlns:p14="http://schemas.microsoft.com/office/powerpoint/2010/main" val="63084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Criminal Procedure Titles</a:t>
            </a:r>
          </a:p>
        </p:txBody>
      </p:sp>
      <p:sp>
        <p:nvSpPr>
          <p:cNvPr id="3" name="Content Placeholder 2"/>
          <p:cNvSpPr>
            <a:spLocks noGrp="1"/>
          </p:cNvSpPr>
          <p:nvPr>
            <p:ph idx="1"/>
          </p:nvPr>
        </p:nvSpPr>
        <p:spPr/>
        <p:txBody>
          <a:bodyPr>
            <a:normAutofit/>
          </a:bodyPr>
          <a:lstStyle/>
          <a:p>
            <a:pPr marL="0" indent="0" algn="ctr">
              <a:buNone/>
            </a:pPr>
            <a:r>
              <a:rPr lang="en-US" b="1" dirty="0"/>
              <a:t>WK Market share: 27%</a:t>
            </a:r>
          </a:p>
          <a:p>
            <a:endParaRPr lang="en-US" dirty="0"/>
          </a:p>
          <a:p>
            <a:r>
              <a:rPr lang="en-US" dirty="0"/>
              <a:t>Allen/</a:t>
            </a:r>
            <a:r>
              <a:rPr lang="en-US" dirty="0" err="1"/>
              <a:t>Stuntz</a:t>
            </a:r>
            <a:r>
              <a:rPr lang="en-US" dirty="0"/>
              <a:t>/Hoffmann/et al, 4E (2016) </a:t>
            </a:r>
            <a:r>
              <a:rPr lang="en-US" dirty="0">
                <a:solidFill>
                  <a:schemeClr val="tx1"/>
                </a:solidFill>
                <a:latin typeface="+mj-lt"/>
                <a:ea typeface="+mj-ea"/>
                <a:cs typeface="+mj-cs"/>
              </a:rPr>
              <a:t>our best-selling book</a:t>
            </a:r>
          </a:p>
          <a:p>
            <a:pPr lvl="1"/>
            <a:r>
              <a:rPr lang="en-US" sz="1800" i="1" dirty="0"/>
              <a:t>Third year: bundle with Annual Statutory Supplements,  E&amp;E (separate volumes), </a:t>
            </a:r>
            <a:r>
              <a:rPr lang="en-US" sz="1800" i="1" dirty="0" err="1"/>
              <a:t>Glannon</a:t>
            </a:r>
            <a:r>
              <a:rPr lang="en-US" sz="1800" i="1" dirty="0"/>
              <a:t> Guide</a:t>
            </a:r>
            <a:endParaRPr lang="en-US" sz="1800" dirty="0"/>
          </a:p>
          <a:p>
            <a:r>
              <a:rPr lang="en-US" dirty="0"/>
              <a:t>Chemerinsky/Levenson, 3E (2018)    </a:t>
            </a:r>
          </a:p>
          <a:p>
            <a:endParaRPr lang="en-US" dirty="0"/>
          </a:p>
        </p:txBody>
      </p:sp>
      <p:sp>
        <p:nvSpPr>
          <p:cNvPr id="4" name="Footer Placeholder 3"/>
          <p:cNvSpPr>
            <a:spLocks noGrp="1"/>
          </p:cNvSpPr>
          <p:nvPr>
            <p:ph type="ftr" sz="quarter" idx="11"/>
          </p:nvPr>
        </p:nvSpPr>
        <p:spPr/>
        <p:txBody>
          <a:bodyPr/>
          <a:lstStyle/>
          <a:p>
            <a:r>
              <a:rPr lang="en-US"/>
              <a:t>Legal Education – NSM – July 2018 </a:t>
            </a:r>
            <a:endParaRPr lang="en-US" dirty="0"/>
          </a:p>
        </p:txBody>
      </p:sp>
      <p:sp>
        <p:nvSpPr>
          <p:cNvPr id="5" name="Slide Number Placeholder 4"/>
          <p:cNvSpPr>
            <a:spLocks noGrp="1"/>
          </p:cNvSpPr>
          <p:nvPr>
            <p:ph type="sldNum" sz="quarter" idx="12"/>
          </p:nvPr>
        </p:nvSpPr>
        <p:spPr/>
        <p:txBody>
          <a:bodyPr/>
          <a:lstStyle/>
          <a:p>
            <a:fld id="{C3C3236D-FB65-584A-8227-5A449D06E62A}" type="slidenum">
              <a:rPr lang="en-US" smtClean="0"/>
              <a:pPr/>
              <a:t>3</a:t>
            </a:fld>
            <a:endParaRPr lang="en-US" dirty="0"/>
          </a:p>
        </p:txBody>
      </p:sp>
    </p:spTree>
    <p:extLst>
      <p:ext uri="{BB962C8B-B14F-4D97-AF65-F5344CB8AC3E}">
        <p14:creationId xmlns:p14="http://schemas.microsoft.com/office/powerpoint/2010/main" val="242063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t-IT" dirty="0"/>
              <a:t>Allen/Stuntz/Hoffman/et al (3 books)</a:t>
            </a:r>
            <a:br>
              <a:rPr lang="it-IT" dirty="0"/>
            </a:br>
            <a:r>
              <a:rPr lang="it-IT" sz="2800" dirty="0"/>
              <a:t>Comprehensive 4e / Inv 3e / Adj 2e</a:t>
            </a:r>
            <a:endParaRPr lang="en-US" sz="2800" dirty="0"/>
          </a:p>
        </p:txBody>
      </p:sp>
      <p:sp>
        <p:nvSpPr>
          <p:cNvPr id="3" name="Subtitle 2"/>
          <p:cNvSpPr>
            <a:spLocks noGrp="1"/>
          </p:cNvSpPr>
          <p:nvPr>
            <p:ph idx="1"/>
          </p:nvPr>
        </p:nvSpPr>
        <p:spPr/>
        <p:txBody>
          <a:bodyPr>
            <a:normAutofit lnSpcReduction="10000"/>
          </a:bodyPr>
          <a:lstStyle/>
          <a:p>
            <a:pPr marL="285750" indent="-285750" algn="l">
              <a:lnSpc>
                <a:spcPct val="160000"/>
              </a:lnSpc>
              <a:spcBef>
                <a:spcPts val="0"/>
              </a:spcBef>
              <a:buFont typeface="Arial" panose="020B0604020202020204" pitchFamily="34" charset="0"/>
              <a:buChar char="•"/>
            </a:pPr>
            <a:r>
              <a:rPr lang="en-US" dirty="0">
                <a:solidFill>
                  <a:schemeClr val="tx2">
                    <a:lumMod val="50000"/>
                  </a:schemeClr>
                </a:solidFill>
              </a:rPr>
              <a:t>Over $450K total projected revenue.</a:t>
            </a:r>
          </a:p>
          <a:p>
            <a:pPr marL="285750" indent="-285750" algn="l">
              <a:lnSpc>
                <a:spcPct val="160000"/>
              </a:lnSpc>
              <a:spcBef>
                <a:spcPts val="0"/>
              </a:spcBef>
              <a:buFont typeface="Arial" panose="020B0604020202020204" pitchFamily="34" charset="0"/>
              <a:buChar char="•"/>
            </a:pPr>
            <a:r>
              <a:rPr lang="en-US" dirty="0">
                <a:solidFill>
                  <a:schemeClr val="tx2">
                    <a:lumMod val="50000"/>
                  </a:schemeClr>
                </a:solidFill>
              </a:rPr>
              <a:t>Red Fox quadrant #2. Published in 2016. Bundle, reinvent.</a:t>
            </a:r>
          </a:p>
          <a:p>
            <a:pPr marL="285750" indent="-285750" algn="l">
              <a:lnSpc>
                <a:spcPct val="160000"/>
              </a:lnSpc>
              <a:spcBef>
                <a:spcPts val="0"/>
              </a:spcBef>
              <a:buFont typeface="Arial" panose="020B0604020202020204" pitchFamily="34" charset="0"/>
              <a:buChar char="•"/>
            </a:pPr>
            <a:r>
              <a:rPr lang="en-US" dirty="0">
                <a:solidFill>
                  <a:schemeClr val="tx2">
                    <a:lumMod val="50000"/>
                  </a:schemeClr>
                </a:solidFill>
              </a:rPr>
              <a:t>Challenging and rigorous, combines contemporary and historical law.</a:t>
            </a:r>
          </a:p>
          <a:p>
            <a:pPr marL="285750" indent="-285750" algn="l">
              <a:lnSpc>
                <a:spcPct val="160000"/>
              </a:lnSpc>
              <a:spcBef>
                <a:spcPts val="0"/>
              </a:spcBef>
              <a:buFont typeface="Arial" panose="020B0604020202020204" pitchFamily="34" charset="0"/>
              <a:buChar char="•"/>
            </a:pPr>
            <a:r>
              <a:rPr lang="en-US" dirty="0">
                <a:solidFill>
                  <a:schemeClr val="tx2">
                    <a:lumMod val="50000"/>
                  </a:schemeClr>
                </a:solidFill>
              </a:rPr>
              <a:t>Emphasis on empirical knowledge and real-world impacts of constitutional law, including privacy and security in a digital age.</a:t>
            </a:r>
          </a:p>
          <a:p>
            <a:pPr marL="285750" indent="-285750" algn="l">
              <a:lnSpc>
                <a:spcPct val="160000"/>
              </a:lnSpc>
              <a:spcBef>
                <a:spcPts val="0"/>
              </a:spcBef>
              <a:buFont typeface="Arial" panose="020B0604020202020204" pitchFamily="34" charset="0"/>
              <a:buChar char="•"/>
            </a:pPr>
            <a:r>
              <a:rPr lang="en-US" dirty="0">
                <a:solidFill>
                  <a:schemeClr val="tx2">
                    <a:lumMod val="50000"/>
                  </a:schemeClr>
                </a:solidFill>
              </a:rPr>
              <a:t>Clear thematic organization.</a:t>
            </a:r>
          </a:p>
          <a:p>
            <a:pPr marL="285750" indent="-285750" algn="l">
              <a:buFont typeface="Arial" panose="020B0604020202020204" pitchFamily="34" charset="0"/>
              <a:buChar char="•"/>
            </a:pPr>
            <a:endParaRPr lang="en-US" sz="1600" dirty="0"/>
          </a:p>
          <a:p>
            <a:pPr algn="l"/>
            <a:endParaRPr lang="en-US" sz="1600" dirty="0"/>
          </a:p>
        </p:txBody>
      </p:sp>
    </p:spTree>
    <p:extLst>
      <p:ext uri="{BB962C8B-B14F-4D97-AF65-F5344CB8AC3E}">
        <p14:creationId xmlns:p14="http://schemas.microsoft.com/office/powerpoint/2010/main" val="19144351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Competition</a:t>
            </a:r>
          </a:p>
        </p:txBody>
      </p:sp>
      <p:sp>
        <p:nvSpPr>
          <p:cNvPr id="3" name="Content Placeholder 2"/>
          <p:cNvSpPr>
            <a:spLocks noGrp="1"/>
          </p:cNvSpPr>
          <p:nvPr>
            <p:ph idx="1"/>
          </p:nvPr>
        </p:nvSpPr>
        <p:spPr/>
        <p:txBody>
          <a:bodyPr>
            <a:normAutofit/>
          </a:bodyPr>
          <a:lstStyle/>
          <a:p>
            <a:pPr marL="0" indent="0">
              <a:buNone/>
            </a:pPr>
            <a:r>
              <a:rPr lang="en-US" dirty="0"/>
              <a:t>Who are the Key competitors? (West)</a:t>
            </a:r>
            <a:endParaRPr lang="en-US" dirty="0">
              <a:solidFill>
                <a:srgbClr val="00B050"/>
              </a:solidFill>
            </a:endParaRPr>
          </a:p>
          <a:p>
            <a:pPr marL="0" indent="0">
              <a:buNone/>
            </a:pPr>
            <a:r>
              <a:rPr lang="en-US" dirty="0"/>
              <a:t>What are the competition weak points?</a:t>
            </a:r>
          </a:p>
          <a:p>
            <a:r>
              <a:rPr lang="en-US" i="1" dirty="0">
                <a:highlight>
                  <a:srgbClr val="FFFF00"/>
                </a:highlight>
              </a:rPr>
              <a:t>Kamisar, 14e (2015)</a:t>
            </a:r>
            <a:r>
              <a:rPr lang="en-US" i="1" dirty="0"/>
              <a:t>—lacks thematic rigor, old school, not very practical (28% rolling </a:t>
            </a:r>
            <a:r>
              <a:rPr lang="en-US" i="1" u="sng" dirty="0"/>
              <a:t>late 2018</a:t>
            </a:r>
            <a:r>
              <a:rPr lang="en-US" i="1" dirty="0"/>
              <a:t>)</a:t>
            </a:r>
          </a:p>
          <a:p>
            <a:r>
              <a:rPr lang="en-US" i="1" dirty="0"/>
              <a:t>Dressler, 6e (2017)—accessible</a:t>
            </a:r>
          </a:p>
          <a:p>
            <a:r>
              <a:rPr lang="en-US" i="1" dirty="0"/>
              <a:t>Salzburg, 10e (2014)—mid-level, exercises and commentary, fewer cases</a:t>
            </a:r>
          </a:p>
        </p:txBody>
      </p:sp>
    </p:spTree>
    <p:extLst>
      <p:ext uri="{BB962C8B-B14F-4D97-AF65-F5344CB8AC3E}">
        <p14:creationId xmlns:p14="http://schemas.microsoft.com/office/powerpoint/2010/main" val="71513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 </a:t>
            </a:r>
            <a:r>
              <a:rPr lang="en-US" dirty="0">
                <a:solidFill>
                  <a:schemeClr val="bg1"/>
                </a:solidFill>
              </a:rPr>
              <a:t>CRIM PRO 2018 FRONTLIST</a:t>
            </a:r>
          </a:p>
        </p:txBody>
      </p:sp>
      <p:sp>
        <p:nvSpPr>
          <p:cNvPr id="4" name="Rectangle 3"/>
          <p:cNvSpPr/>
          <p:nvPr/>
        </p:nvSpPr>
        <p:spPr>
          <a:xfrm>
            <a:off x="1143000" y="1295401"/>
            <a:ext cx="7239000" cy="5507854"/>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400" b="1" dirty="0">
                <a:solidFill>
                  <a:srgbClr val="92D050"/>
                </a:solidFill>
                <a:ea typeface="SimSun"/>
                <a:cs typeface="Arial"/>
              </a:rPr>
              <a:t>Chemerinsky/Levenson, 3e (2018) Pub Feb 2018</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Comprehensive version: $162K projected revenue.</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Dynamic text, chronological organization.</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Red Fox quadrant #5 (middle). Comprehensive version published December 15, 2017. </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Investigation and Adjudication published February 1, 2018.</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Excellent writing, approachable style, systematic. Multiple perspectives.</a:t>
            </a:r>
          </a:p>
          <a:p>
            <a:pPr marL="342900" marR="0" lvl="0" indent="-342900">
              <a:lnSpc>
                <a:spcPct val="150000"/>
              </a:lnSpc>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Award-winning professor Laurie Levenson takes the lead on this book. Erwin Chemerinsky is a star author, legal </a:t>
            </a:r>
            <a:r>
              <a:rPr lang="en-US" sz="2000">
                <a:solidFill>
                  <a:schemeClr val="bg1"/>
                </a:solidFill>
                <a:latin typeface="Calibri" panose="020F0502020204030204" pitchFamily="34" charset="0"/>
                <a:ea typeface="SimSun" panose="02010600030101010101" pitchFamily="2" charset="-122"/>
                <a:cs typeface="Calibri" panose="020F0502020204030204" pitchFamily="34" charset="0"/>
              </a:rPr>
              <a:t>thought leader.</a:t>
            </a: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a:p>
            <a:pPr marR="0" lvl="0">
              <a:spcBef>
                <a:spcPts val="0"/>
              </a:spcBef>
              <a:spcAft>
                <a:spcPts val="0"/>
              </a:spcAft>
            </a:pP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a:p>
            <a:pPr marL="800100" lvl="1" indent="-342900">
              <a:lnSpc>
                <a:spcPct val="115000"/>
              </a:lnSpc>
              <a:spcAft>
                <a:spcPts val="1000"/>
              </a:spcAft>
              <a:buFont typeface="Arial" panose="020B0604020202020204" pitchFamily="34" charset="0"/>
              <a:buChar char="•"/>
            </a:pPr>
            <a:endParaRPr lang="en-US" sz="2400" dirty="0">
              <a:ea typeface="SimSun"/>
              <a:cs typeface="Arial"/>
            </a:endParaRPr>
          </a:p>
        </p:txBody>
      </p:sp>
    </p:spTree>
    <p:extLst>
      <p:ext uri="{BB962C8B-B14F-4D97-AF65-F5344CB8AC3E}">
        <p14:creationId xmlns:p14="http://schemas.microsoft.com/office/powerpoint/2010/main" val="142882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 </a:t>
            </a:r>
            <a:r>
              <a:rPr lang="en-US" dirty="0">
                <a:solidFill>
                  <a:schemeClr val="bg1"/>
                </a:solidFill>
              </a:rPr>
              <a:t>CRIM PRO 2018 FRONTLIST</a:t>
            </a:r>
          </a:p>
        </p:txBody>
      </p:sp>
      <p:sp>
        <p:nvSpPr>
          <p:cNvPr id="4" name="Rectangle 3"/>
          <p:cNvSpPr/>
          <p:nvPr/>
        </p:nvSpPr>
        <p:spPr>
          <a:xfrm>
            <a:off x="1143000" y="1295401"/>
            <a:ext cx="7239000" cy="4430636"/>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400" b="1" dirty="0">
                <a:solidFill>
                  <a:srgbClr val="92D050"/>
                </a:solidFill>
                <a:ea typeface="SimSun"/>
                <a:cs typeface="Arial"/>
              </a:rPr>
              <a:t>Chemerinsky/Levenson, 3e (2018)</a:t>
            </a:r>
          </a:p>
          <a:p>
            <a:pPr marR="0" lvl="0">
              <a:spcBef>
                <a:spcPts val="0"/>
              </a:spcBef>
              <a:spcAft>
                <a:spcPts val="0"/>
              </a:spcAft>
            </a:pPr>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Why roll to new edition?</a:t>
            </a:r>
          </a:p>
          <a:p>
            <a:pPr marR="0" lvl="0">
              <a:spcBef>
                <a:spcPts val="0"/>
              </a:spcBef>
              <a:spcAft>
                <a:spcPts val="0"/>
              </a:spcAft>
            </a:pP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Expanded discussion on policy issues (mass incarceration, prosecutorial discretion, and the influence of race).</a:t>
            </a:r>
          </a:p>
          <a:p>
            <a:pPr marL="342900" marR="0" lvl="0" indent="-342900">
              <a:spcBef>
                <a:spcPts val="0"/>
              </a:spcBef>
              <a:spcAft>
                <a:spcPts val="0"/>
              </a:spcAft>
              <a:buFont typeface="Symbol" panose="05050102010706020507" pitchFamily="18" charset="2"/>
              <a:buChar char=""/>
            </a:pP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Analysis of recent decisions in the area of criminal procedure, including several decisions from the Supreme Court’s most recent term concerning jury impeachment, the right to expert assistance, and Brady violations.</a:t>
            </a:r>
          </a:p>
          <a:p>
            <a:pPr marL="342900" marR="0" lvl="0" indent="-342900">
              <a:spcBef>
                <a:spcPts val="0"/>
              </a:spcBef>
              <a:spcAft>
                <a:spcPts val="0"/>
              </a:spcAft>
              <a:buFont typeface="Symbol" panose="05050102010706020507" pitchFamily="18" charset="2"/>
              <a:buChar char=""/>
            </a:pP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a:p>
            <a:pPr marR="0" lvl="0">
              <a:spcBef>
                <a:spcPts val="0"/>
              </a:spcBef>
              <a:spcAft>
                <a:spcPts val="0"/>
              </a:spcAft>
            </a:pPr>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Projected </a:t>
            </a:r>
            <a:r>
              <a:rPr lang="en-US" sz="2000" b="1" dirty="0" err="1">
                <a:solidFill>
                  <a:schemeClr val="bg1"/>
                </a:solidFill>
                <a:latin typeface="Calibri" panose="020F0502020204030204" pitchFamily="34" charset="0"/>
                <a:ea typeface="SimSun" panose="02010600030101010101" pitchFamily="2" charset="-122"/>
                <a:cs typeface="Calibri" panose="020F0502020204030204" pitchFamily="34" charset="0"/>
              </a:rPr>
              <a:t>Frontlist</a:t>
            </a:r>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 Revenue (Chemerinsky/Levenson Comp/</a:t>
            </a:r>
            <a:r>
              <a:rPr lang="en-US" sz="2000" b="1" dirty="0" err="1">
                <a:solidFill>
                  <a:schemeClr val="bg1"/>
                </a:solidFill>
                <a:latin typeface="Calibri" panose="020F0502020204030204" pitchFamily="34" charset="0"/>
                <a:ea typeface="SimSun" panose="02010600030101010101" pitchFamily="2" charset="-122"/>
                <a:cs typeface="Calibri" panose="020F0502020204030204" pitchFamily="34" charset="0"/>
              </a:rPr>
              <a:t>Inv</a:t>
            </a:r>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r>
              <a:rPr lang="en-US" sz="2000" b="1" dirty="0" err="1">
                <a:solidFill>
                  <a:schemeClr val="bg1"/>
                </a:solidFill>
                <a:latin typeface="Calibri" panose="020F0502020204030204" pitchFamily="34" charset="0"/>
                <a:ea typeface="SimSun" panose="02010600030101010101" pitchFamily="2" charset="-122"/>
                <a:cs typeface="Calibri" panose="020F0502020204030204" pitchFamily="34" charset="0"/>
              </a:rPr>
              <a:t>Adj</a:t>
            </a:r>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 ≈$300,000</a:t>
            </a:r>
            <a:endParaRPr lang="en-US" sz="2000" b="1" dirty="0">
              <a:solidFill>
                <a:schemeClr val="bg1"/>
              </a:solidFill>
              <a:ea typeface="SimSun"/>
              <a:cs typeface="Arial"/>
            </a:endParaRPr>
          </a:p>
          <a:p>
            <a:pPr marL="800100" lvl="1" indent="-342900">
              <a:lnSpc>
                <a:spcPct val="115000"/>
              </a:lnSpc>
              <a:spcAft>
                <a:spcPts val="1000"/>
              </a:spcAft>
              <a:buFont typeface="Arial" panose="020B0604020202020204" pitchFamily="34" charset="0"/>
              <a:buChar char="•"/>
            </a:pPr>
            <a:endParaRPr lang="en-US" sz="2400" dirty="0">
              <a:ea typeface="SimSun"/>
              <a:cs typeface="Arial"/>
            </a:endParaRPr>
          </a:p>
        </p:txBody>
      </p:sp>
    </p:spTree>
    <p:extLst>
      <p:ext uri="{BB962C8B-B14F-4D97-AF65-F5344CB8AC3E}">
        <p14:creationId xmlns:p14="http://schemas.microsoft.com/office/powerpoint/2010/main" val="393378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 </a:t>
            </a:r>
            <a:r>
              <a:rPr lang="en-US" dirty="0">
                <a:solidFill>
                  <a:schemeClr val="tx1"/>
                </a:solidFill>
              </a:rPr>
              <a:t>The Rest of </a:t>
            </a:r>
            <a:r>
              <a:rPr lang="en-US" dirty="0" err="1">
                <a:solidFill>
                  <a:schemeClr val="tx1"/>
                </a:solidFill>
              </a:rPr>
              <a:t>Crim</a:t>
            </a:r>
            <a:r>
              <a:rPr lang="en-US" dirty="0">
                <a:solidFill>
                  <a:schemeClr val="tx1"/>
                </a:solidFill>
              </a:rPr>
              <a:t> Procedure</a:t>
            </a:r>
          </a:p>
        </p:txBody>
      </p:sp>
      <p:sp>
        <p:nvSpPr>
          <p:cNvPr id="4" name="Rectangle 3"/>
          <p:cNvSpPr/>
          <p:nvPr/>
        </p:nvSpPr>
        <p:spPr>
          <a:xfrm>
            <a:off x="1600200" y="1295400"/>
            <a:ext cx="5744817" cy="2872261"/>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2400" b="1" dirty="0">
                <a:solidFill>
                  <a:schemeClr val="tx2">
                    <a:lumMod val="50000"/>
                  </a:schemeClr>
                </a:solidFill>
                <a:ea typeface="SimSun"/>
                <a:cs typeface="Arial"/>
              </a:rPr>
              <a:t>Miller/Wright (2015)</a:t>
            </a:r>
          </a:p>
          <a:p>
            <a:pPr lvl="1">
              <a:lnSpc>
                <a:spcPct val="115000"/>
              </a:lnSpc>
              <a:spcAft>
                <a:spcPts val="1000"/>
              </a:spcAft>
            </a:pPr>
            <a:r>
              <a:rPr lang="en-US" sz="2400" dirty="0">
                <a:solidFill>
                  <a:schemeClr val="tx2">
                    <a:lumMod val="50000"/>
                  </a:schemeClr>
                </a:solidFill>
                <a:ea typeface="SimSun"/>
                <a:cs typeface="Arial"/>
              </a:rPr>
              <a:t>Unique in its focus on state law (vs. federal law as Allen, Chemerinsky, Kamisar, Dressler). “Street-level federalism.” New edition February 2019!</a:t>
            </a:r>
          </a:p>
          <a:p>
            <a:pPr lvl="1">
              <a:lnSpc>
                <a:spcPct val="115000"/>
              </a:lnSpc>
              <a:spcAft>
                <a:spcPts val="1000"/>
              </a:spcAft>
            </a:pPr>
            <a:endParaRPr lang="en-US" sz="2400" dirty="0">
              <a:ea typeface="SimSun"/>
              <a:cs typeface="Arial"/>
            </a:endParaRPr>
          </a:p>
        </p:txBody>
      </p:sp>
    </p:spTree>
    <p:extLst>
      <p:ext uri="{BB962C8B-B14F-4D97-AF65-F5344CB8AC3E}">
        <p14:creationId xmlns:p14="http://schemas.microsoft.com/office/powerpoint/2010/main" val="343803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rPr>
              <a:t>Preparing for Fall</a:t>
            </a:r>
          </a:p>
        </p:txBody>
      </p:sp>
      <p:sp>
        <p:nvSpPr>
          <p:cNvPr id="3" name="Rectangle 2"/>
          <p:cNvSpPr/>
          <p:nvPr/>
        </p:nvSpPr>
        <p:spPr>
          <a:xfrm>
            <a:off x="1291389" y="1524000"/>
            <a:ext cx="7162800" cy="3662541"/>
          </a:xfrm>
          <a:prstGeom prst="rect">
            <a:avLst/>
          </a:prstGeom>
        </p:spPr>
        <p:txBody>
          <a:bodyPr wrap="square">
            <a:spAutoFit/>
          </a:bodyPr>
          <a:lstStyle/>
          <a:p>
            <a:pPr marL="457200" indent="-457200">
              <a:buFont typeface="Arial" panose="020B0604020202020204" pitchFamily="34" charset="0"/>
              <a:buChar char="•"/>
            </a:pPr>
            <a:r>
              <a:rPr lang="en-US" sz="2000" b="1" dirty="0">
                <a:solidFill>
                  <a:prstClr val="black"/>
                </a:solidFill>
              </a:rPr>
              <a:t>Main challenges in Criminal Procedure:</a:t>
            </a:r>
          </a:p>
          <a:p>
            <a:pPr marL="914400" lvl="1" indent="-457200">
              <a:buFont typeface="Arial" panose="020B0604020202020204" pitchFamily="34" charset="0"/>
              <a:buChar char="•"/>
            </a:pPr>
            <a:r>
              <a:rPr lang="en-US" dirty="0">
                <a:solidFill>
                  <a:prstClr val="black"/>
                </a:solidFill>
              </a:rPr>
              <a:t>Case supplements that publish mid to late August because the authors wait until Supreme Court term ends in June before finalizing. </a:t>
            </a:r>
          </a:p>
          <a:p>
            <a:pPr marL="914400" lvl="1" indent="-457200">
              <a:buFont typeface="Arial" panose="020B0604020202020204" pitchFamily="34" charset="0"/>
              <a:buChar char="•"/>
            </a:pPr>
            <a:r>
              <a:rPr lang="en-US" dirty="0">
                <a:solidFill>
                  <a:prstClr val="black"/>
                </a:solidFill>
              </a:rPr>
              <a:t>Bail to Jail terminology – AKA Crim Pro II</a:t>
            </a:r>
          </a:p>
          <a:p>
            <a:pPr marL="457200" indent="-457200">
              <a:buFont typeface="Arial" panose="020B0604020202020204" pitchFamily="34" charset="0"/>
              <a:buChar char="•"/>
            </a:pPr>
            <a:r>
              <a:rPr lang="en-US" sz="2000" b="1" dirty="0">
                <a:solidFill>
                  <a:prstClr val="black"/>
                </a:solidFill>
              </a:rPr>
              <a:t>Top bundle options: </a:t>
            </a:r>
            <a:r>
              <a:rPr lang="en-US" sz="2000" i="1" dirty="0"/>
              <a:t>Annual Statutory Supplements</a:t>
            </a:r>
            <a:r>
              <a:rPr lang="en-US" sz="2000" i="1" dirty="0">
                <a:solidFill>
                  <a:prstClr val="black"/>
                </a:solidFill>
              </a:rPr>
              <a:t>,  E&amp;E (separate volumes), </a:t>
            </a:r>
            <a:r>
              <a:rPr lang="en-US" sz="2000" i="1" dirty="0" err="1">
                <a:solidFill>
                  <a:prstClr val="black"/>
                </a:solidFill>
              </a:rPr>
              <a:t>Glannon</a:t>
            </a:r>
            <a:r>
              <a:rPr lang="en-US" sz="2000" i="1" dirty="0">
                <a:solidFill>
                  <a:prstClr val="black"/>
                </a:solidFill>
              </a:rPr>
              <a:t> Guide</a:t>
            </a:r>
          </a:p>
          <a:p>
            <a:pPr marL="457200" indent="-457200">
              <a:buFont typeface="Arial" panose="020B0604020202020204" pitchFamily="34" charset="0"/>
              <a:buChar char="•"/>
            </a:pPr>
            <a:r>
              <a:rPr lang="en-US" sz="2000" b="1" dirty="0">
                <a:solidFill>
                  <a:prstClr val="black"/>
                </a:solidFill>
              </a:rPr>
              <a:t>Assessment options:  </a:t>
            </a:r>
          </a:p>
          <a:p>
            <a:pPr marL="914400" lvl="1" indent="-457200">
              <a:buFont typeface="Arial" panose="020B0604020202020204" pitchFamily="34" charset="0"/>
              <a:buChar char="•"/>
            </a:pPr>
            <a:r>
              <a:rPr lang="en-US" sz="2000" i="1" dirty="0">
                <a:solidFill>
                  <a:schemeClr val="tx2">
                    <a:lumMod val="50000"/>
                  </a:schemeClr>
                </a:solidFill>
              </a:rPr>
              <a:t>LCF</a:t>
            </a:r>
          </a:p>
          <a:p>
            <a:pPr marL="914400" lvl="1" indent="-457200">
              <a:buFont typeface="Arial" panose="020B0604020202020204" pitchFamily="34" charset="0"/>
              <a:buChar char="•"/>
            </a:pPr>
            <a:r>
              <a:rPr lang="en-US" sz="2000" i="1" dirty="0">
                <a:solidFill>
                  <a:prstClr val="black"/>
                </a:solidFill>
              </a:rPr>
              <a:t>Connected Casebook</a:t>
            </a:r>
          </a:p>
          <a:p>
            <a:pPr marL="457200" indent="-457200">
              <a:buFont typeface="Arial" panose="020B0604020202020204" pitchFamily="34" charset="0"/>
              <a:buChar char="•"/>
            </a:pPr>
            <a:r>
              <a:rPr lang="en-US" sz="2000" b="1" i="1" dirty="0">
                <a:solidFill>
                  <a:prstClr val="black"/>
                </a:solidFill>
              </a:rPr>
              <a:t>Competitive Advantage for all </a:t>
            </a:r>
            <a:r>
              <a:rPr lang="en-US" sz="2000" b="1" i="1" dirty="0" err="1">
                <a:solidFill>
                  <a:prstClr val="black"/>
                </a:solidFill>
              </a:rPr>
              <a:t>Crim</a:t>
            </a:r>
            <a:r>
              <a:rPr lang="en-US" sz="2000" b="1" i="1" dirty="0">
                <a:solidFill>
                  <a:prstClr val="black"/>
                </a:solidFill>
              </a:rPr>
              <a:t> Pro Titles:  </a:t>
            </a:r>
            <a:r>
              <a:rPr lang="en-US" sz="2000" i="1" dirty="0">
                <a:solidFill>
                  <a:prstClr val="black"/>
                </a:solidFill>
              </a:rPr>
              <a:t>Leading Authors,  Separate Volumes for Investigation and Adjudication </a:t>
            </a:r>
            <a:endParaRPr lang="en-US" sz="2000" dirty="0"/>
          </a:p>
        </p:txBody>
      </p:sp>
    </p:spTree>
    <p:extLst>
      <p:ext uri="{BB962C8B-B14F-4D97-AF65-F5344CB8AC3E}">
        <p14:creationId xmlns:p14="http://schemas.microsoft.com/office/powerpoint/2010/main" val="815395173"/>
      </p:ext>
    </p:extLst>
  </p:cSld>
  <p:clrMapOvr>
    <a:masterClrMapping/>
  </p:clrMapOvr>
</p:sld>
</file>

<file path=ppt/theme/theme1.xml><?xml version="1.0" encoding="utf-8"?>
<a:theme xmlns:a="http://schemas.openxmlformats.org/drawingml/2006/main" name="Office Theme">
  <a:themeElements>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angepast 1">
    <a:dk1>
      <a:srgbClr val="007AC3"/>
    </a:dk1>
    <a:lt1>
      <a:sysClr val="window" lastClr="FFFFFF"/>
    </a:lt1>
    <a:dk2>
      <a:srgbClr val="474747"/>
    </a:dk2>
    <a:lt2>
      <a:srgbClr val="FFFFFF"/>
    </a:lt2>
    <a:accent1>
      <a:srgbClr val="007AC3"/>
    </a:accent1>
    <a:accent2>
      <a:srgbClr val="A6D1EA"/>
    </a:accent2>
    <a:accent3>
      <a:srgbClr val="85BC20"/>
    </a:accent3>
    <a:accent4>
      <a:srgbClr val="C2DD90"/>
    </a:accent4>
    <a:accent5>
      <a:srgbClr val="009881"/>
    </a:accent5>
    <a:accent6>
      <a:srgbClr val="A6DBD3"/>
    </a:accent6>
    <a:hlink>
      <a:srgbClr val="474747"/>
    </a:hlink>
    <a:folHlink>
      <a:srgbClr val="474747"/>
    </a:folHlink>
  </a:clrScheme>
</a:themeOverride>
</file>

<file path=docProps/app.xml><?xml version="1.0" encoding="utf-8"?>
<Properties xmlns="http://schemas.openxmlformats.org/officeDocument/2006/extended-properties" xmlns:vt="http://schemas.openxmlformats.org/officeDocument/2006/docPropsVTypes">
  <Template/>
  <TotalTime>5730</TotalTime>
  <Words>968</Words>
  <Application>Microsoft Office PowerPoint</Application>
  <PresentationFormat>On-screen Show (4:3)</PresentationFormat>
  <Paragraphs>135</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SimSun</vt:lpstr>
      <vt:lpstr>Arial</vt:lpstr>
      <vt:lpstr>Calibri</vt:lpstr>
      <vt:lpstr>Symbol</vt:lpstr>
      <vt:lpstr>Times New Roman</vt:lpstr>
      <vt:lpstr>Trebuchet MS</vt:lpstr>
      <vt:lpstr>Wingdings</vt:lpstr>
      <vt:lpstr>Office Theme</vt:lpstr>
      <vt:lpstr>Criminal Procedure NSM Boston 2018</vt:lpstr>
      <vt:lpstr>Criminal Procedure Snapshot</vt:lpstr>
      <vt:lpstr>Top Criminal Procedure Titles</vt:lpstr>
      <vt:lpstr>Allen/Stuntz/Hoffman/et al (3 books) Comprehensive 4e / Inv 3e / Adj 2e</vt:lpstr>
      <vt:lpstr>Competition</vt:lpstr>
      <vt:lpstr> CRIM PRO 2018 FRONTLIST</vt:lpstr>
      <vt:lpstr> CRIM PRO 2018 FRONTLIST</vt:lpstr>
      <vt:lpstr> The Rest of Crim Procedure</vt:lpstr>
      <vt:lpstr>Preparing for Fall</vt:lpstr>
      <vt:lpstr>The Real World</vt:lpstr>
      <vt:lpstr>PowerPoint Presentation</vt:lpstr>
      <vt:lpstr>Evidence NSM Boston 2018</vt:lpstr>
      <vt:lpstr> EVIDENCE 2018 FRONTLIST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Dethier / Wolters Kluwer</dc:creator>
  <cp:lastModifiedBy>Yakovlev, Anton</cp:lastModifiedBy>
  <cp:revision>223</cp:revision>
  <cp:lastPrinted>2015-09-14T14:00:05Z</cp:lastPrinted>
  <dcterms:created xsi:type="dcterms:W3CDTF">2014-09-21T18:13:09Z</dcterms:created>
  <dcterms:modified xsi:type="dcterms:W3CDTF">2018-07-25T13:48:59Z</dcterms:modified>
</cp:coreProperties>
</file>